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1426858641"/>
              </p:ext>
            </p:extLst>
          </p:nvPr>
        </p:nvGraphicFramePr>
        <p:xfrm>
          <a:off x="863998" y="1794767"/>
          <a:ext cx="10464000" cy="437601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zh-TW" altLang="en-US" sz="2000" b="1" i="0" u="none" strike="noStrike" kern="1200" cap="none" spc="0" normalizeH="0" baseline="0" noProof="0" dirty="0">
                          <a:ln>
                            <a:noFill/>
                          </a:ln>
                          <a:solidFill>
                            <a:prstClr val="white"/>
                          </a:solidFill>
                          <a:effectLst/>
                          <a:uLnTx/>
                          <a:uFillTx/>
                          <a:latin typeface="Cabin" pitchFamily="2" charset="0"/>
                          <a:ea typeface="+mn-ea"/>
                          <a:cs typeface="+mn-cs"/>
                        </a:rPr>
                        <a:t>兩個方案的共同變更</a:t>
                      </a:r>
                      <a:endParaRPr lang="en-IE" sz="1600"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ja-JP" altLang="en-US" sz="1600" dirty="0">
                          <a:solidFill>
                            <a:schemeClr val="bg1"/>
                          </a:solidFill>
                          <a:latin typeface="Cabin" pitchFamily="2" charset="0"/>
                        </a:rPr>
                        <a:t>原 贈品計畫</a:t>
                      </a:r>
                      <a:r>
                        <a:rPr lang="en-US" altLang="ja-JP" sz="1600" dirty="0">
                          <a:solidFill>
                            <a:schemeClr val="bg1"/>
                          </a:solidFill>
                          <a:latin typeface="Cabin" pitchFamily="2" charset="0"/>
                        </a:rPr>
                        <a:t>(</a:t>
                      </a:r>
                      <a:r>
                        <a:rPr lang="en-IE" sz="1600" dirty="0">
                          <a:solidFill>
                            <a:schemeClr val="bg1"/>
                          </a:solidFill>
                          <a:latin typeface="Cabin" pitchFamily="2" charset="0"/>
                        </a:rPr>
                        <a:t>Swag program) </a:t>
                      </a:r>
                      <a:r>
                        <a:rPr lang="ja-JP" altLang="en-US" sz="1600" dirty="0">
                          <a:solidFill>
                            <a:schemeClr val="bg1"/>
                          </a:solidFill>
                          <a:latin typeface="Cabin" pitchFamily="2" charset="0"/>
                        </a:rPr>
                        <a:t>將由 忠誠試用品獎勵</a:t>
                      </a:r>
                      <a:r>
                        <a:rPr lang="en-US" altLang="ja-JP" sz="1600" dirty="0">
                          <a:solidFill>
                            <a:schemeClr val="bg1"/>
                          </a:solidFill>
                          <a:latin typeface="Cabin" pitchFamily="2" charset="0"/>
                        </a:rPr>
                        <a:t>(</a:t>
                      </a:r>
                      <a:r>
                        <a:rPr lang="en-IE" sz="1600" dirty="0">
                          <a:solidFill>
                            <a:schemeClr val="bg1"/>
                          </a:solidFill>
                          <a:latin typeface="Cabin" pitchFamily="2" charset="0"/>
                        </a:rPr>
                        <a:t>Swag program) </a:t>
                      </a:r>
                      <a:r>
                        <a:rPr lang="ja-JP" altLang="en-US" sz="1600" dirty="0">
                          <a:solidFill>
                            <a:schemeClr val="bg1"/>
                          </a:solidFill>
                          <a:latin typeface="Cabin" pitchFamily="2" charset="0"/>
                        </a:rPr>
                        <a:t>取代。</a:t>
                      </a:r>
                    </a:p>
                    <a:p>
                      <a:pPr marL="180000" indent="-180000">
                        <a:spcAft>
                          <a:spcPts val="1200"/>
                        </a:spcAft>
                        <a:buClr>
                          <a:schemeClr val="bg1"/>
                        </a:buClr>
                        <a:buFont typeface="Wingdings" panose="05000000000000000000" pitchFamily="2" charset="2"/>
                        <a:buChar char="§"/>
                      </a:pPr>
                      <a:r>
                        <a:rPr lang="ja-JP" altLang="en-US" sz="1600" dirty="0">
                          <a:solidFill>
                            <a:schemeClr val="bg1"/>
                          </a:solidFill>
                          <a:latin typeface="Cabin" pitchFamily="2" charset="0"/>
                        </a:rPr>
                        <a:t>忠誠獎勵（</a:t>
                      </a:r>
                      <a:r>
                        <a:rPr lang="en-IE" sz="1600" dirty="0">
                          <a:solidFill>
                            <a:schemeClr val="bg1"/>
                          </a:solidFill>
                          <a:latin typeface="Cabin" pitchFamily="2" charset="0"/>
                        </a:rPr>
                        <a:t>Loyalty Rewards）</a:t>
                      </a:r>
                      <a:r>
                        <a:rPr lang="ja-JP" altLang="en-US" sz="1600" dirty="0">
                          <a:solidFill>
                            <a:schemeClr val="bg1"/>
                          </a:solidFill>
                          <a:latin typeface="Cabin" pitchFamily="2" charset="0"/>
                        </a:rPr>
                        <a:t>將更名為 忠誠試用品獎勵（</a:t>
                      </a:r>
                      <a:r>
                        <a:rPr lang="en-IE" sz="1600" dirty="0">
                          <a:solidFill>
                            <a:schemeClr val="bg1"/>
                          </a:solidFill>
                          <a:latin typeface="Cabin" pitchFamily="2" charset="0"/>
                        </a:rPr>
                        <a:t>Loyalty Samples）。</a:t>
                      </a: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zh-TW" altLang="en-US" sz="1600" dirty="0">
                          <a:solidFill>
                            <a:schemeClr val="bg1"/>
                          </a:solidFill>
                          <a:latin typeface="Cabin" pitchFamily="2" charset="0"/>
                        </a:rPr>
                        <a:t>優選客戶將獲得一輪忠誠試用品獎勵，總計 </a:t>
                      </a:r>
                      <a:r>
                        <a:rPr lang="en-US" altLang="zh-TW" sz="1600" dirty="0">
                          <a:solidFill>
                            <a:schemeClr val="bg1"/>
                          </a:solidFill>
                          <a:latin typeface="Cabin" pitchFamily="2" charset="0"/>
                        </a:rPr>
                        <a:t>4 </a:t>
                      </a:r>
                      <a:r>
                        <a:rPr lang="zh-TW" altLang="en-US" sz="1600" dirty="0">
                          <a:solidFill>
                            <a:schemeClr val="bg1"/>
                          </a:solidFill>
                          <a:latin typeface="Cabin" pitchFamily="2" charset="0"/>
                        </a:rPr>
                        <a:t>份試用品，發放週期為 </a:t>
                      </a:r>
                      <a:r>
                        <a:rPr lang="en-US" altLang="zh-TW" sz="1600" dirty="0">
                          <a:solidFill>
                            <a:schemeClr val="bg1"/>
                          </a:solidFill>
                          <a:latin typeface="Cabin" pitchFamily="2" charset="0"/>
                        </a:rPr>
                        <a:t>13 </a:t>
                      </a:r>
                      <a:r>
                        <a:rPr lang="zh-TW" altLang="en-US" sz="1600" dirty="0">
                          <a:solidFill>
                            <a:schemeClr val="bg1"/>
                          </a:solidFill>
                          <a:latin typeface="Cabin" pitchFamily="2" charset="0"/>
                        </a:rPr>
                        <a:t>個月內完成。</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n-US" altLang="zh-TW" sz="1600" dirty="0">
                          <a:solidFill>
                            <a:schemeClr val="bg1"/>
                          </a:solidFill>
                          <a:latin typeface="Cabin" pitchFamily="2" charset="0"/>
                        </a:rPr>
                        <a:t>PC+ </a:t>
                      </a:r>
                      <a:r>
                        <a:rPr lang="zh-TW" altLang="en-US" sz="1600" dirty="0">
                          <a:solidFill>
                            <a:schemeClr val="bg1"/>
                          </a:solidFill>
                          <a:latin typeface="Cabin" pitchFamily="2" charset="0"/>
                        </a:rPr>
                        <a:t>註冊與續約費將從 </a:t>
                      </a:r>
                      <a:r>
                        <a:rPr lang="en-US" altLang="zh-TW" sz="1600" dirty="0">
                          <a:solidFill>
                            <a:schemeClr val="bg1"/>
                          </a:solidFill>
                          <a:latin typeface="Cabin" pitchFamily="2" charset="0"/>
                        </a:rPr>
                        <a:t>$19.95 </a:t>
                      </a:r>
                      <a:r>
                        <a:rPr lang="zh-TW" altLang="en-US" sz="1600" dirty="0">
                          <a:solidFill>
                            <a:schemeClr val="bg1"/>
                          </a:solidFill>
                          <a:latin typeface="Cabin" pitchFamily="2" charset="0"/>
                        </a:rPr>
                        <a:t>調整為 </a:t>
                      </a:r>
                      <a:r>
                        <a:rPr lang="en-US" altLang="zh-TW" sz="1600" dirty="0">
                          <a:solidFill>
                            <a:schemeClr val="bg1"/>
                          </a:solidFill>
                          <a:latin typeface="Cabin" pitchFamily="2" charset="0"/>
                        </a:rPr>
                        <a:t>$25</a:t>
                      </a:r>
                      <a:r>
                        <a:rPr lang="zh-TW" altLang="en-US" sz="1600" dirty="0">
                          <a:solidFill>
                            <a:schemeClr val="bg1"/>
                          </a:solidFill>
                          <a:latin typeface="Cabin" pitchFamily="2" charset="0"/>
                        </a:rPr>
                        <a:t>。</a:t>
                      </a:r>
                    </a:p>
                    <a:p>
                      <a:pPr marL="180000" indent="-180000">
                        <a:spcAft>
                          <a:spcPts val="1200"/>
                        </a:spcAft>
                        <a:buClr>
                          <a:schemeClr val="accent2"/>
                        </a:buClr>
                        <a:buFont typeface="Wingdings" panose="05000000000000000000" pitchFamily="2" charset="2"/>
                        <a:buChar char="§"/>
                      </a:pPr>
                      <a:r>
                        <a:rPr lang="en-US" altLang="zh-TW" sz="1600" dirty="0">
                          <a:solidFill>
                            <a:schemeClr val="bg1"/>
                          </a:solidFill>
                          <a:latin typeface="Cabin" pitchFamily="2" charset="0"/>
                        </a:rPr>
                        <a:t>PC+ </a:t>
                      </a:r>
                      <a:r>
                        <a:rPr lang="zh-TW" altLang="en-US" sz="1600" dirty="0">
                          <a:solidFill>
                            <a:schemeClr val="bg1"/>
                          </a:solidFill>
                          <a:latin typeface="Cabin" pitchFamily="2" charset="0"/>
                        </a:rPr>
                        <a:t>會員每年將獲得 </a:t>
                      </a:r>
                      <a:r>
                        <a:rPr lang="en-US" altLang="zh-TW" sz="1600" dirty="0">
                          <a:solidFill>
                            <a:schemeClr val="bg1"/>
                          </a:solidFill>
                          <a:latin typeface="Cabin" pitchFamily="2" charset="0"/>
                        </a:rPr>
                        <a:t>12 </a:t>
                      </a:r>
                      <a:r>
                        <a:rPr lang="zh-TW" altLang="en-US" sz="1600" dirty="0">
                          <a:solidFill>
                            <a:schemeClr val="bg1"/>
                          </a:solidFill>
                          <a:latin typeface="Cabin" pitchFamily="2" charset="0"/>
                        </a:rPr>
                        <a:t>份忠誠試用品獎勵，而非過去 </a:t>
                      </a:r>
                      <a:r>
                        <a:rPr lang="en-US" altLang="zh-TW" sz="1600" dirty="0">
                          <a:solidFill>
                            <a:schemeClr val="bg1"/>
                          </a:solidFill>
                          <a:latin typeface="Cabin" pitchFamily="2" charset="0"/>
                        </a:rPr>
                        <a:t>6 </a:t>
                      </a:r>
                      <a:r>
                        <a:rPr lang="zh-TW" altLang="en-US" sz="1600" dirty="0">
                          <a:solidFill>
                            <a:schemeClr val="bg1"/>
                          </a:solidFill>
                          <a:latin typeface="Cabin" pitchFamily="2" charset="0"/>
                        </a:rPr>
                        <a:t>個月內 </a:t>
                      </a:r>
                      <a:r>
                        <a:rPr lang="en-US" altLang="zh-TW" sz="1600" dirty="0">
                          <a:solidFill>
                            <a:schemeClr val="bg1"/>
                          </a:solidFill>
                          <a:latin typeface="Cabin" pitchFamily="2" charset="0"/>
                        </a:rPr>
                        <a:t>6 </a:t>
                      </a:r>
                      <a:r>
                        <a:rPr lang="zh-TW" altLang="en-US" sz="1600" dirty="0">
                          <a:solidFill>
                            <a:schemeClr val="bg1"/>
                          </a:solidFill>
                          <a:latin typeface="Cabin" pitchFamily="2" charset="0"/>
                        </a:rPr>
                        <a:t>份產品試用包。</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zh-TW" altLang="en-US" sz="1600" dirty="0">
                          <a:solidFill>
                            <a:schemeClr val="bg1"/>
                          </a:solidFill>
                          <a:latin typeface="Cabin" pitchFamily="2" charset="0"/>
                        </a:rPr>
                        <a:t>免費年度續約優惠將取消。</a:t>
                      </a:r>
                    </a:p>
                    <a:p>
                      <a:pPr marL="180000" indent="-180000">
                        <a:spcAft>
                          <a:spcPts val="1200"/>
                        </a:spcAft>
                        <a:buClr>
                          <a:schemeClr val="accent2"/>
                        </a:buClr>
                        <a:buFont typeface="Wingdings" panose="05000000000000000000" pitchFamily="2" charset="2"/>
                        <a:buChar char="§"/>
                      </a:pPr>
                      <a:r>
                        <a:rPr lang="zh-TW" altLang="en-US" sz="1600" dirty="0">
                          <a:solidFill>
                            <a:schemeClr val="bg1"/>
                          </a:solidFill>
                          <a:latin typeface="Cabin" pitchFamily="2" charset="0"/>
                        </a:rPr>
                        <a:t>免費紅利點數獎勵機制將進行調整。</a:t>
                      </a:r>
                      <a:endParaRPr lang="en-IE" sz="1600" dirty="0">
                        <a:solidFill>
                          <a:schemeClr val="bg1"/>
                        </a:solidFill>
                        <a:latin typeface="Cabin" pitchFamily="2" charset="0"/>
                      </a:endParaRP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en-US" altLang="zh-TW" dirty="0">
                <a:solidFill>
                  <a:schemeClr val="bg1"/>
                </a:solidFill>
              </a:rPr>
              <a:t>2025 </a:t>
            </a:r>
            <a:r>
              <a:rPr lang="zh-TW" altLang="en-US" dirty="0">
                <a:solidFill>
                  <a:schemeClr val="bg1"/>
                </a:solidFill>
              </a:rPr>
              <a:t>年優選客戶（</a:t>
            </a:r>
            <a:r>
              <a:rPr lang="en-US" altLang="zh-TW" dirty="0">
                <a:solidFill>
                  <a:schemeClr val="bg1"/>
                </a:solidFill>
              </a:rPr>
              <a:t>PC</a:t>
            </a:r>
            <a:r>
              <a:rPr lang="zh-TW" altLang="en-US" dirty="0">
                <a:solidFill>
                  <a:schemeClr val="bg1"/>
                </a:solidFill>
              </a:rPr>
              <a:t>）</a:t>
            </a:r>
            <a:r>
              <a:rPr lang="en-US" altLang="zh-TW" dirty="0">
                <a:solidFill>
                  <a:schemeClr val="bg1"/>
                </a:solidFill>
              </a:rPr>
              <a:t>/ </a:t>
            </a:r>
            <a:r>
              <a:rPr lang="zh-TW" altLang="en-US" dirty="0">
                <a:solidFill>
                  <a:schemeClr val="bg1"/>
                </a:solidFill>
              </a:rPr>
              <a:t>優選客戶升等（</a:t>
            </a:r>
            <a:r>
              <a:rPr lang="en-US" altLang="zh-TW" dirty="0">
                <a:solidFill>
                  <a:schemeClr val="bg1"/>
                </a:solidFill>
              </a:rPr>
              <a:t>PC+</a:t>
            </a:r>
            <a:r>
              <a:rPr lang="zh-TW" altLang="en-US" dirty="0">
                <a:solidFill>
                  <a:schemeClr val="bg1"/>
                </a:solidFill>
              </a:rPr>
              <a:t>）方案變更摘要</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zh-TW" altLang="en-US" dirty="0">
                <a:solidFill>
                  <a:schemeClr val="accent3"/>
                </a:solidFill>
              </a:rPr>
              <a:t>維持不變的項目</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zh-TW" altLang="en-US" sz="1800" dirty="0"/>
              <a:t>成為優選客戶的方法不變：需設定包含業績分數（</a:t>
            </a:r>
            <a:r>
              <a:rPr lang="en-US" altLang="zh-TW" sz="1800" dirty="0"/>
              <a:t>BV</a:t>
            </a:r>
            <a:r>
              <a:rPr lang="zh-TW" altLang="en-US" sz="1800" dirty="0"/>
              <a:t>）的 每月自動送貨訂單（</a:t>
            </a:r>
            <a:r>
              <a:rPr lang="en-US" altLang="zh-TW" sz="1800" dirty="0"/>
              <a:t>MSO</a:t>
            </a:r>
            <a:r>
              <a:rPr lang="zh-TW" altLang="en-US" sz="1800" dirty="0"/>
              <a:t>）。</a:t>
            </a:r>
          </a:p>
          <a:p>
            <a:pPr marL="0" indent="0">
              <a:lnSpc>
                <a:spcPct val="108000"/>
              </a:lnSpc>
              <a:spcBef>
                <a:spcPts val="0"/>
              </a:spcBef>
              <a:spcAft>
                <a:spcPts val="600"/>
              </a:spcAft>
              <a:buNone/>
            </a:pPr>
            <a:r>
              <a:rPr lang="zh-TW" altLang="en-US" sz="1800" dirty="0"/>
              <a:t>成為 </a:t>
            </a:r>
            <a:r>
              <a:rPr lang="en-US" altLang="zh-TW" sz="1800" dirty="0"/>
              <a:t>PC+ </a:t>
            </a:r>
            <a:r>
              <a:rPr lang="zh-TW" altLang="en-US" sz="1800" dirty="0"/>
              <a:t>會員的方法不變：需設定 </a:t>
            </a:r>
            <a:r>
              <a:rPr lang="en-US" altLang="zh-TW" sz="1800" dirty="0"/>
              <a:t>MSO </a:t>
            </a:r>
            <a:r>
              <a:rPr lang="zh-TW" altLang="en-US" sz="1800" dirty="0"/>
              <a:t>並支付年度會費。</a:t>
            </a:r>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n-US" altLang="zh-TW" sz="1800" dirty="0"/>
              <a:t>PC </a:t>
            </a:r>
            <a:r>
              <a:rPr lang="zh-TW" altLang="en-US" sz="1800" dirty="0"/>
              <a:t>與 </a:t>
            </a:r>
            <a:r>
              <a:rPr lang="en-US" altLang="zh-TW" sz="1800" dirty="0"/>
              <a:t>PC+ </a:t>
            </a:r>
            <a:r>
              <a:rPr lang="zh-TW" altLang="en-US" sz="1800" dirty="0"/>
              <a:t>會員仍可享有的福利：包括 </a:t>
            </a:r>
            <a:r>
              <a:rPr lang="en-US" altLang="zh-TW" sz="1800" dirty="0"/>
              <a:t>InTouch </a:t>
            </a:r>
            <a:r>
              <a:rPr lang="zh-TW" altLang="en-US" sz="1800" dirty="0"/>
              <a:t>應用程式、預設購物車、專屬分享網址及會員價等。</a:t>
            </a:r>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4000" y="2471057"/>
            <a:ext cx="7086200" cy="2387600"/>
          </a:xfrm>
        </p:spPr>
        <p:txBody>
          <a:bodyPr/>
          <a:lstStyle/>
          <a:p>
            <a:r>
              <a:rPr lang="zh-TW" altLang="en-US" dirty="0"/>
              <a:t>忠誠試用品獎勵</a:t>
            </a:r>
            <a:endParaRPr lang="en-IE" dirty="0"/>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5384400" cy="787000"/>
          </a:xfrm>
        </p:spPr>
        <p:txBody>
          <a:bodyPr/>
          <a:lstStyle/>
          <a:p>
            <a:pPr>
              <a:lnSpc>
                <a:spcPct val="108000"/>
              </a:lnSpc>
              <a:spcBef>
                <a:spcPts val="0"/>
              </a:spcBef>
            </a:pPr>
            <a:r>
              <a:rPr lang="en-US" altLang="zh-TW" sz="1600" b="1" dirty="0"/>
              <a:t>PC </a:t>
            </a:r>
            <a:r>
              <a:rPr lang="zh-TW" altLang="en-US" sz="1600" b="1" dirty="0"/>
              <a:t>與 </a:t>
            </a:r>
            <a:r>
              <a:rPr lang="en-US" altLang="zh-TW" sz="1600" b="1" dirty="0"/>
              <a:t>PC+ </a:t>
            </a:r>
            <a:r>
              <a:rPr lang="zh-TW" altLang="en-US" sz="1600" b="1" dirty="0"/>
              <a:t>會員皆可獲得忠誠試用品獎勵，試用品為 </a:t>
            </a:r>
            <a:r>
              <a:rPr lang="en-US" altLang="zh-TW" sz="1600" b="1" dirty="0"/>
              <a:t>10 </a:t>
            </a:r>
            <a:r>
              <a:rPr lang="zh-TW" altLang="en-US" sz="1600" b="1" dirty="0"/>
              <a:t>片裝產品試用包，將自動加入符合資格的訂單中。符合資格的訂單為包含 </a:t>
            </a:r>
            <a:r>
              <a:rPr lang="en-US" altLang="zh-TW" sz="1600" b="1" dirty="0"/>
              <a:t>BV </a:t>
            </a:r>
            <a:r>
              <a:rPr lang="zh-TW" altLang="en-US" sz="1600" b="1" dirty="0"/>
              <a:t>的任何訂單。</a:t>
            </a:r>
            <a:endParaRPr lang="en-IE" sz="1600" b="1" dirty="0"/>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zh-TW" altLang="en-US" dirty="0">
                <a:solidFill>
                  <a:schemeClr val="accent3"/>
                </a:solidFill>
              </a:rPr>
              <a:t>優選客戶忠誠試用品發放規則</a:t>
            </a:r>
            <a:endParaRPr lang="en-IE" dirty="0">
              <a:solidFill>
                <a:schemeClr val="accent3"/>
              </a:solidFill>
            </a:endParaRP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ja-JP" altLang="en-US" sz="1600" b="1" dirty="0"/>
              <a:t>試用品 </a:t>
            </a:r>
            <a:r>
              <a:rPr lang="en-IE" sz="1600" b="1" dirty="0"/>
              <a:t>1*</a:t>
            </a:r>
          </a:p>
          <a:p>
            <a:pPr marL="0" indent="0">
              <a:lnSpc>
                <a:spcPct val="108000"/>
              </a:lnSpc>
              <a:spcBef>
                <a:spcPts val="0"/>
              </a:spcBef>
              <a:spcAft>
                <a:spcPts val="600"/>
              </a:spcAft>
              <a:buNone/>
            </a:pPr>
            <a:r>
              <a:rPr lang="zh-TW" altLang="en-US" sz="1600" dirty="0"/>
              <a:t>第 </a:t>
            </a:r>
            <a:r>
              <a:rPr lang="en-US" altLang="zh-TW" sz="1600" dirty="0"/>
              <a:t>4 </a:t>
            </a:r>
            <a:r>
              <a:rPr lang="zh-TW" altLang="en-US" sz="1600" dirty="0"/>
              <a:t>筆合格訂單（連續 </a:t>
            </a:r>
            <a:r>
              <a:rPr lang="en-US" altLang="zh-TW" sz="1600" dirty="0"/>
              <a:t>3 </a:t>
            </a:r>
            <a:r>
              <a:rPr lang="zh-TW" altLang="en-US" sz="1600" dirty="0"/>
              <a:t>次 </a:t>
            </a:r>
            <a:r>
              <a:rPr lang="en-US" altLang="zh-TW" sz="1600" dirty="0"/>
              <a:t>MSO </a:t>
            </a:r>
            <a:r>
              <a:rPr lang="zh-TW" altLang="en-US" sz="1600" dirty="0"/>
              <a:t>後自動加入）</a:t>
            </a:r>
            <a:endParaRPr lang="en-IE" sz="1600" dirty="0"/>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ja-JP" altLang="en-US" sz="1600" b="1" dirty="0"/>
              <a:t>試用品 </a:t>
            </a:r>
            <a:r>
              <a:rPr lang="en-IE" sz="1600" b="1" dirty="0"/>
              <a:t>2*</a:t>
            </a:r>
          </a:p>
          <a:p>
            <a:pPr marL="0" indent="0">
              <a:lnSpc>
                <a:spcPct val="108000"/>
              </a:lnSpc>
              <a:spcBef>
                <a:spcPts val="0"/>
              </a:spcBef>
              <a:spcAft>
                <a:spcPts val="600"/>
              </a:spcAft>
              <a:buNone/>
            </a:pPr>
            <a:r>
              <a:rPr lang="zh-TW" altLang="en-US" sz="1600" dirty="0"/>
              <a:t>第 </a:t>
            </a:r>
            <a:r>
              <a:rPr lang="en-US" altLang="zh-TW" sz="1600" dirty="0"/>
              <a:t>7 </a:t>
            </a:r>
            <a:r>
              <a:rPr lang="zh-TW" altLang="en-US" sz="1600" dirty="0"/>
              <a:t>筆合格訂單（再完成連續</a:t>
            </a:r>
            <a:r>
              <a:rPr lang="en-US" altLang="zh-TW" sz="1600" dirty="0"/>
              <a:t>3 </a:t>
            </a:r>
            <a:r>
              <a:rPr lang="zh-TW" altLang="en-US" sz="1600" dirty="0"/>
              <a:t>次以上 </a:t>
            </a:r>
            <a:r>
              <a:rPr lang="en-US" altLang="zh-TW" sz="1600" dirty="0"/>
              <a:t>MSO </a:t>
            </a:r>
            <a:r>
              <a:rPr lang="zh-TW" altLang="en-US" sz="1600" dirty="0"/>
              <a:t>後自動加入）</a:t>
            </a:r>
            <a:endParaRPr lang="en-IE" sz="1600" dirty="0"/>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ja-JP" altLang="en-US" sz="1600" b="1" dirty="0"/>
              <a:t>試用品 </a:t>
            </a:r>
            <a:r>
              <a:rPr lang="en-IE" sz="1600" b="1" dirty="0"/>
              <a:t>3* </a:t>
            </a:r>
          </a:p>
          <a:p>
            <a:pPr marL="0" indent="0">
              <a:lnSpc>
                <a:spcPct val="108000"/>
              </a:lnSpc>
              <a:spcBef>
                <a:spcPts val="0"/>
              </a:spcBef>
              <a:spcAft>
                <a:spcPts val="600"/>
              </a:spcAft>
              <a:buNone/>
            </a:pPr>
            <a:r>
              <a:rPr lang="zh-TW" altLang="en-US" sz="1600" dirty="0"/>
              <a:t>第 </a:t>
            </a:r>
            <a:r>
              <a:rPr lang="en-US" altLang="zh-TW" sz="1600" dirty="0"/>
              <a:t>10 </a:t>
            </a:r>
            <a:r>
              <a:rPr lang="zh-TW" altLang="en-US" sz="1600" dirty="0"/>
              <a:t>筆合格訂單（再完成連續</a:t>
            </a:r>
            <a:r>
              <a:rPr lang="en-US" altLang="zh-TW" sz="1600" dirty="0"/>
              <a:t>3 </a:t>
            </a:r>
            <a:r>
              <a:rPr lang="zh-TW" altLang="en-US" sz="1600" dirty="0"/>
              <a:t>次 </a:t>
            </a:r>
            <a:r>
              <a:rPr lang="en-US" altLang="zh-TW" sz="1600" dirty="0"/>
              <a:t>MSO </a:t>
            </a:r>
            <a:r>
              <a:rPr lang="zh-TW" altLang="en-US" sz="1600" dirty="0"/>
              <a:t>後自動加入）</a:t>
            </a:r>
            <a:endParaRPr lang="en-IE" sz="18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ja-JP" altLang="en-US" sz="1600" b="1" dirty="0"/>
              <a:t>試用品 </a:t>
            </a:r>
            <a:r>
              <a:rPr lang="en-IE" sz="1600" b="1" dirty="0"/>
              <a:t>4*  </a:t>
            </a:r>
          </a:p>
          <a:p>
            <a:pPr marL="0" indent="0">
              <a:lnSpc>
                <a:spcPct val="108000"/>
              </a:lnSpc>
              <a:spcBef>
                <a:spcPts val="0"/>
              </a:spcBef>
              <a:spcAft>
                <a:spcPts val="600"/>
              </a:spcAft>
              <a:buNone/>
            </a:pPr>
            <a:r>
              <a:rPr lang="zh-TW" altLang="en-US" sz="1600" dirty="0"/>
              <a:t>第 </a:t>
            </a:r>
            <a:r>
              <a:rPr lang="en-US" altLang="zh-TW" sz="1600" dirty="0"/>
              <a:t>13 </a:t>
            </a:r>
            <a:r>
              <a:rPr lang="zh-TW" altLang="en-US" sz="1600" dirty="0"/>
              <a:t>筆合格訂單（再完成連續</a:t>
            </a:r>
            <a:r>
              <a:rPr lang="en-US" altLang="zh-TW" sz="1600" dirty="0"/>
              <a:t>3 </a:t>
            </a:r>
            <a:r>
              <a:rPr lang="zh-TW" altLang="en-US" sz="1600" dirty="0"/>
              <a:t>次 </a:t>
            </a:r>
            <a:r>
              <a:rPr lang="en-US" altLang="zh-TW" sz="1600" dirty="0"/>
              <a:t>MSO </a:t>
            </a:r>
            <a:r>
              <a:rPr lang="zh-TW" altLang="en-US" sz="1600" dirty="0"/>
              <a:t>後自動加入）</a:t>
            </a:r>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zh-TW" altLang="en-US" sz="1800" dirty="0"/>
              <a:t>第 </a:t>
            </a:r>
            <a:r>
              <a:rPr lang="en-US" altLang="zh-TW" sz="1800" dirty="0"/>
              <a:t>13 </a:t>
            </a:r>
            <a:r>
              <a:rPr lang="zh-TW" altLang="en-US" sz="1800" dirty="0"/>
              <a:t>個月領取完最後一份忠誠試用品後，將不再獲得更多忠誠試用品。</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3ADA1FB-F5C6-1ACF-D04A-E74DDF82497D}"/>
              </a:ext>
            </a:extLst>
          </p:cNvPr>
          <p:cNvSpPr>
            <a:spLocks noGrp="1"/>
          </p:cNvSpPr>
          <p:nvPr>
            <p:ph type="title"/>
          </p:nvPr>
        </p:nvSpPr>
        <p:spPr/>
        <p:txBody>
          <a:bodyPr/>
          <a:lstStyle/>
          <a:p>
            <a:r>
              <a:rPr lang="zh-TW" altLang="en-US" dirty="0">
                <a:solidFill>
                  <a:schemeClr val="accent2"/>
                </a:solidFill>
              </a:rPr>
              <a:t>優選客戶升等（</a:t>
            </a:r>
            <a:r>
              <a:rPr lang="en-US" altLang="zh-TW" dirty="0">
                <a:solidFill>
                  <a:schemeClr val="accent2"/>
                </a:solidFill>
              </a:rPr>
              <a:t>PC+</a:t>
            </a:r>
            <a:r>
              <a:rPr lang="zh-TW" altLang="en-US" dirty="0">
                <a:solidFill>
                  <a:schemeClr val="accent2"/>
                </a:solidFill>
              </a:rPr>
              <a:t>）忠誠試用品獎勵發放規則</a:t>
            </a:r>
            <a:endParaRPr lang="en-IE" dirty="0">
              <a:solidFill>
                <a:schemeClr val="accent2"/>
              </a:solidFill>
            </a:endParaRPr>
          </a:p>
        </p:txBody>
      </p:sp>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864000" y="3931041"/>
            <a:ext cx="1364850" cy="750137"/>
          </a:xfrm>
        </p:spPr>
        <p:txBody>
          <a:bodyPr/>
          <a:lstStyle/>
          <a:p>
            <a:pPr marL="0" indent="0" algn="ctr">
              <a:lnSpc>
                <a:spcPct val="100000"/>
              </a:lnSpc>
              <a:buNone/>
            </a:pPr>
            <a:r>
              <a:rPr lang="ja-JP" altLang="en-US" sz="1000" dirty="0"/>
              <a:t>試用品 </a:t>
            </a:r>
            <a:r>
              <a:rPr lang="en-IE" sz="1000" dirty="0"/>
              <a:t>1* </a:t>
            </a:r>
          </a:p>
          <a:p>
            <a:pPr marL="0" indent="0" algn="ctr">
              <a:lnSpc>
                <a:spcPct val="100000"/>
              </a:lnSpc>
              <a:buNone/>
            </a:pPr>
            <a:r>
              <a:rPr lang="en-IE" sz="1000" dirty="0"/>
              <a:t>Y-Age Aeon X15</a:t>
            </a:r>
            <a:r>
              <a:rPr lang="ja-JP" altLang="en-US" sz="1000" dirty="0"/>
              <a:t>貼片</a:t>
            </a:r>
            <a:endParaRPr lang="en-IE" sz="1000" dirty="0"/>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n-US" altLang="zh-TW" sz="1800" dirty="0"/>
              <a:t>PC+ </a:t>
            </a:r>
            <a:r>
              <a:rPr lang="zh-TW" altLang="en-US" sz="1800" dirty="0"/>
              <a:t>會員需 每年支付續約費以維持會員資格，並可持續獲得忠誠試用品。</a:t>
            </a:r>
          </a:p>
          <a:p>
            <a:pPr marL="0" indent="0">
              <a:spcAft>
                <a:spcPts val="0"/>
              </a:spcAft>
              <a:buFont typeface="Wingdings" panose="05000000000000000000" pitchFamily="2" charset="2"/>
              <a:buNone/>
            </a:pPr>
            <a:r>
              <a:rPr lang="en-US" altLang="zh-TW" sz="1800" dirty="0"/>
              <a:t>PC+ </a:t>
            </a:r>
            <a:r>
              <a:rPr lang="zh-TW" altLang="en-US" sz="1800" dirty="0"/>
              <a:t>會員忠誠試用品發放順序：</a:t>
            </a:r>
            <a:endParaRPr lang="en-IE" altLang="zh-TW" sz="1800" dirty="0"/>
          </a:p>
          <a:p>
            <a:pPr marL="0" indent="0">
              <a:spcAft>
                <a:spcPts val="0"/>
              </a:spcAft>
              <a:buFont typeface="Wingdings" panose="05000000000000000000" pitchFamily="2" charset="2"/>
              <a:buNone/>
            </a:pPr>
            <a:r>
              <a:rPr lang="en-US" altLang="zh-TW" sz="1800" dirty="0"/>
              <a:t>PC+ </a:t>
            </a:r>
            <a:r>
              <a:rPr lang="zh-TW" altLang="en-US" sz="1800" dirty="0"/>
              <a:t>會員不會因任何原因被排除於計畫之外</a:t>
            </a:r>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86400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7* </a:t>
            </a:r>
          </a:p>
          <a:p>
            <a:pPr marL="0" indent="0" algn="ctr">
              <a:lnSpc>
                <a:spcPct val="100000"/>
              </a:lnSpc>
              <a:buFont typeface="Wingdings" panose="05000000000000000000" pitchFamily="2" charset="2"/>
              <a:buNone/>
            </a:pPr>
            <a:r>
              <a:rPr lang="en-IE" sz="1000" dirty="0"/>
              <a:t>X49</a:t>
            </a:r>
            <a:r>
              <a:rPr lang="ja-JP" altLang="en-US" sz="1000" dirty="0"/>
              <a:t>貼片</a:t>
            </a:r>
            <a:endParaRPr lang="en-IE" sz="1000" dirty="0"/>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8383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2* </a:t>
            </a:r>
          </a:p>
          <a:p>
            <a:pPr marL="0" indent="0" algn="ctr">
              <a:lnSpc>
                <a:spcPct val="100000"/>
              </a:lnSpc>
              <a:buFont typeface="Wingdings" panose="05000000000000000000" pitchFamily="2" charset="2"/>
              <a:buNone/>
            </a:pPr>
            <a:r>
              <a:rPr lang="en-IE" sz="1000" dirty="0"/>
              <a:t>Y-Age </a:t>
            </a:r>
            <a:r>
              <a:rPr lang="ja-JP" altLang="en-US" sz="1000" dirty="0"/>
              <a:t>谷胱甘肽貼片</a:t>
            </a:r>
            <a:endParaRPr lang="en-IE" sz="1000" dirty="0"/>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8383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8* </a:t>
            </a:r>
          </a:p>
          <a:p>
            <a:pPr marL="0" indent="0" algn="ctr">
              <a:lnSpc>
                <a:spcPct val="100000"/>
              </a:lnSpc>
              <a:buFont typeface="Wingdings" panose="05000000000000000000" pitchFamily="2" charset="2"/>
              <a:buNone/>
            </a:pPr>
            <a:r>
              <a:rPr lang="ja-JP" altLang="en-US" sz="1000" dirty="0"/>
              <a:t>活麗貼片</a:t>
            </a:r>
            <a:endParaRPr lang="en-IE" sz="1000" dirty="0"/>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50366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3*  </a:t>
            </a:r>
          </a:p>
          <a:p>
            <a:pPr marL="0" indent="0" algn="ctr">
              <a:lnSpc>
                <a:spcPct val="100000"/>
              </a:lnSpc>
              <a:buFont typeface="Wingdings" panose="05000000000000000000" pitchFamily="2" charset="2"/>
              <a:buNone/>
            </a:pPr>
            <a:r>
              <a:rPr lang="ja-JP" altLang="en-US" sz="1000" dirty="0"/>
              <a:t>平安夜貼片</a:t>
            </a:r>
            <a:endParaRPr lang="en-IE" sz="1000" dirty="0"/>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50366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9* </a:t>
            </a:r>
          </a:p>
          <a:p>
            <a:pPr marL="0" indent="0" algn="ctr">
              <a:lnSpc>
                <a:spcPct val="100000"/>
              </a:lnSpc>
              <a:buFont typeface="Wingdings" panose="05000000000000000000" pitchFamily="2" charset="2"/>
              <a:buNone/>
            </a:pPr>
            <a:r>
              <a:rPr lang="en-IE" sz="1000" dirty="0"/>
              <a:t>Y-Age Aeon X15</a:t>
            </a:r>
            <a:r>
              <a:rPr lang="ja-JP" altLang="en-US" sz="1000" dirty="0"/>
              <a:t>貼片</a:t>
            </a:r>
            <a:endParaRPr lang="en-IE" sz="1000" dirty="0"/>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32349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4* </a:t>
            </a:r>
          </a:p>
          <a:p>
            <a:pPr marL="0" indent="0" algn="ctr">
              <a:lnSpc>
                <a:spcPct val="100000"/>
              </a:lnSpc>
              <a:buFont typeface="Wingdings" panose="05000000000000000000" pitchFamily="2" charset="2"/>
              <a:buNone/>
            </a:pPr>
            <a:r>
              <a:rPr lang="en-IE" sz="1000" dirty="0"/>
              <a:t>X39</a:t>
            </a:r>
            <a:r>
              <a:rPr lang="ja-JP" altLang="en-US" sz="1000" dirty="0"/>
              <a:t>貼片</a:t>
            </a:r>
            <a:endParaRPr lang="en-IE" sz="1000" dirty="0"/>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32349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10 * </a:t>
            </a:r>
          </a:p>
          <a:p>
            <a:pPr marL="0" indent="0" algn="ctr">
              <a:lnSpc>
                <a:spcPct val="100000"/>
              </a:lnSpc>
              <a:buFont typeface="Wingdings" panose="05000000000000000000" pitchFamily="2" charset="2"/>
              <a:buNone/>
            </a:pPr>
            <a:r>
              <a:rPr lang="en-IE" sz="1000" dirty="0"/>
              <a:t>Y-Age </a:t>
            </a:r>
            <a:r>
              <a:rPr lang="ja-JP" altLang="en-US" sz="1000" dirty="0"/>
              <a:t>谷胱甘肽貼片</a:t>
            </a:r>
            <a:endParaRPr lang="en-IE" sz="1000" dirty="0"/>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14332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5* </a:t>
            </a:r>
          </a:p>
          <a:p>
            <a:pPr marL="0" indent="0" algn="ctr">
              <a:lnSpc>
                <a:spcPct val="100000"/>
              </a:lnSpc>
              <a:buFont typeface="Wingdings" panose="05000000000000000000" pitchFamily="2" charset="2"/>
              <a:buNone/>
            </a:pPr>
            <a:r>
              <a:rPr lang="en-IE" sz="1000" dirty="0"/>
              <a:t>Y-Age </a:t>
            </a:r>
            <a:r>
              <a:rPr lang="ja-JP" altLang="en-US" sz="1000" dirty="0"/>
              <a:t>肌肽貼片</a:t>
            </a:r>
            <a:endParaRPr lang="en-IE" sz="1000" dirty="0"/>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14332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11*</a:t>
            </a:r>
          </a:p>
          <a:p>
            <a:pPr marL="0" indent="0" algn="ctr">
              <a:lnSpc>
                <a:spcPct val="100000"/>
              </a:lnSpc>
              <a:buFont typeface="Wingdings" panose="05000000000000000000" pitchFamily="2" charset="2"/>
              <a:buNone/>
            </a:pPr>
            <a:r>
              <a:rPr lang="ja-JP" altLang="en-US" sz="1000" dirty="0"/>
              <a:t>平安夜貼片</a:t>
            </a:r>
            <a:endParaRPr lang="en-IE" sz="1000" dirty="0"/>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96315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6* </a:t>
            </a:r>
          </a:p>
          <a:p>
            <a:pPr marL="0" indent="0" algn="ctr">
              <a:lnSpc>
                <a:spcPct val="100000"/>
              </a:lnSpc>
              <a:buFont typeface="Wingdings" panose="05000000000000000000" pitchFamily="2" charset="2"/>
              <a:buNone/>
            </a:pPr>
            <a:r>
              <a:rPr lang="en-IE" sz="1000" dirty="0"/>
              <a:t>SP6</a:t>
            </a:r>
            <a:r>
              <a:rPr lang="ja-JP" altLang="en-US" sz="1000" dirty="0"/>
              <a:t>貼片</a:t>
            </a:r>
            <a:endParaRPr lang="en-IE" sz="1000" dirty="0"/>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963152" y="5528792"/>
            <a:ext cx="1364846"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ja-JP" altLang="en-US" sz="1000" dirty="0"/>
              <a:t>試用品 </a:t>
            </a:r>
            <a:r>
              <a:rPr lang="en-IE" sz="1000" dirty="0"/>
              <a:t>12* </a:t>
            </a:r>
          </a:p>
          <a:p>
            <a:pPr marL="0" indent="0" algn="ctr">
              <a:lnSpc>
                <a:spcPct val="100000"/>
              </a:lnSpc>
              <a:buFont typeface="Wingdings" panose="05000000000000000000" pitchFamily="2" charset="2"/>
              <a:buNone/>
            </a:pPr>
            <a:r>
              <a:rPr lang="ja-JP" altLang="en-US" sz="1000" dirty="0"/>
              <a:t>完整正規包裝貼片（</a:t>
            </a:r>
            <a:r>
              <a:rPr lang="en-IE" sz="1000" dirty="0"/>
              <a:t>X39 </a:t>
            </a:r>
            <a:r>
              <a:rPr lang="ja-JP" altLang="en-US" sz="1000" dirty="0"/>
              <a:t>和 </a:t>
            </a:r>
            <a:r>
              <a:rPr lang="en-IE" sz="1000" dirty="0"/>
              <a:t>X49 </a:t>
            </a:r>
            <a:r>
              <a:rPr lang="ja-JP" altLang="en-US" sz="1000" dirty="0"/>
              <a:t>除外）或 </a:t>
            </a:r>
            <a:r>
              <a:rPr lang="en-IE" sz="1000" dirty="0" err="1"/>
              <a:t>Alavida</a:t>
            </a:r>
            <a:r>
              <a:rPr lang="en-IE" sz="1000" dirty="0"/>
              <a:t> </a:t>
            </a:r>
            <a:r>
              <a:rPr lang="ja-JP" altLang="en-US" sz="1000" dirty="0"/>
              <a:t>單品</a:t>
            </a:r>
            <a:endParaRPr lang="en-IE" sz="1000" dirty="0"/>
          </a:p>
        </p:txBody>
      </p:sp>
      <p:sp>
        <p:nvSpPr>
          <p:cNvPr id="35" name="TextBox 34">
            <a:extLst>
              <a:ext uri="{FF2B5EF4-FFF2-40B4-BE49-F238E27FC236}">
                <a16:creationId xmlns:a16="http://schemas.microsoft.com/office/drawing/2014/main" id="{F50BA747-BA02-B0F7-B871-6A2FAA9026BE}"/>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p:txBody>
          <a:bodyPr/>
          <a:lstStyle/>
          <a:p>
            <a:r>
              <a:rPr lang="en-IE" dirty="0">
                <a:solidFill>
                  <a:schemeClr val="accent2"/>
                </a:solidFill>
              </a:rPr>
              <a:t>PC+ </a:t>
            </a:r>
            <a:r>
              <a:rPr lang="ja-JP" altLang="en-US" dirty="0">
                <a:solidFill>
                  <a:schemeClr val="accent2"/>
                </a:solidFill>
              </a:rPr>
              <a:t>會員分享計畫</a:t>
            </a:r>
            <a:br>
              <a:rPr lang="en-IE" altLang="ja-JP" dirty="0">
                <a:solidFill>
                  <a:schemeClr val="accent2"/>
                </a:solidFill>
              </a:rPr>
            </a:br>
            <a:r>
              <a:rPr lang="en-IE" altLang="ja-JP" dirty="0">
                <a:solidFill>
                  <a:schemeClr val="accent2"/>
                </a:solidFill>
              </a:rPr>
              <a:t>(</a:t>
            </a:r>
            <a:r>
              <a:rPr lang="en-IE" dirty="0">
                <a:solidFill>
                  <a:schemeClr val="accent2"/>
                </a:solidFill>
              </a:rPr>
              <a:t>Share Program)</a:t>
            </a:r>
            <a:r>
              <a:rPr lang="ja-JP" altLang="en-US" dirty="0">
                <a:solidFill>
                  <a:schemeClr val="accent2"/>
                </a:solidFill>
              </a:rPr>
              <a:t>升級</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87600" cy="3940963"/>
          </a:xfrm>
        </p:spPr>
        <p:txBody>
          <a:bodyPr numCol="1" spcCol="288000"/>
          <a:lstStyle/>
          <a:p>
            <a:pPr>
              <a:buClr>
                <a:schemeClr val="accent2"/>
              </a:buClr>
            </a:pPr>
            <a:r>
              <a:rPr lang="en-US" altLang="zh-TW" sz="1800" dirty="0"/>
              <a:t>PC+ </a:t>
            </a:r>
            <a:r>
              <a:rPr lang="zh-TW" altLang="en-US" sz="1800" dirty="0"/>
              <a:t>會員每成功推薦 </a:t>
            </a:r>
            <a:r>
              <a:rPr lang="en-US" altLang="zh-TW" sz="1800" dirty="0"/>
              <a:t>3 </a:t>
            </a:r>
            <a:r>
              <a:rPr lang="zh-TW" altLang="en-US" sz="1800" dirty="0"/>
              <a:t>位客戶在同月內下符合 </a:t>
            </a:r>
            <a:r>
              <a:rPr lang="en-US" altLang="zh-TW" sz="1800" dirty="0"/>
              <a:t>BV </a:t>
            </a:r>
            <a:r>
              <a:rPr lang="zh-TW" altLang="en-US" sz="1800" dirty="0"/>
              <a:t>條件的訂單，即可獲得 </a:t>
            </a:r>
            <a:r>
              <a:rPr lang="en-US" altLang="zh-TW" sz="1800" dirty="0"/>
              <a:t>$100 </a:t>
            </a:r>
            <a:r>
              <a:rPr lang="zh-TW" altLang="en-US" sz="1800" dirty="0"/>
              <a:t>美元產品紅利點數（可用於兌換免費產品）。或是，推薦 </a:t>
            </a:r>
            <a:r>
              <a:rPr lang="en-US" altLang="zh-TW" sz="1800" dirty="0"/>
              <a:t>2 </a:t>
            </a:r>
            <a:r>
              <a:rPr lang="zh-TW" altLang="en-US" sz="1800" dirty="0"/>
              <a:t>位客戶下符合 </a:t>
            </a:r>
            <a:r>
              <a:rPr lang="en-US" altLang="zh-TW" sz="1800" dirty="0"/>
              <a:t>BV </a:t>
            </a:r>
            <a:r>
              <a:rPr lang="zh-TW" altLang="en-US" sz="1800" dirty="0"/>
              <a:t>條件的訂單 並且自己當月也下符合 </a:t>
            </a:r>
            <a:r>
              <a:rPr lang="en-US" altLang="zh-TW" sz="1800" dirty="0"/>
              <a:t>BV </a:t>
            </a:r>
            <a:r>
              <a:rPr lang="zh-TW" altLang="en-US" sz="1800" dirty="0"/>
              <a:t>條件的訂單，即可獲得 </a:t>
            </a:r>
            <a:r>
              <a:rPr lang="en-US" altLang="zh-TW" sz="1800" dirty="0"/>
              <a:t>$100 </a:t>
            </a:r>
            <a:r>
              <a:rPr lang="zh-TW" altLang="en-US" sz="1800" dirty="0"/>
              <a:t>美元產品紅利點數。訂單無最低金額要求，只要訂單包含 </a:t>
            </a:r>
            <a:r>
              <a:rPr lang="en-US" altLang="zh-TW" sz="1800" dirty="0"/>
              <a:t>BV</a:t>
            </a:r>
            <a:r>
              <a:rPr lang="zh-TW" altLang="en-US" sz="1800" dirty="0"/>
              <a:t>，即符合資格</a:t>
            </a:r>
          </a:p>
          <a:p>
            <a:pPr>
              <a:buClr>
                <a:schemeClr val="accent2"/>
              </a:buClr>
            </a:pPr>
            <a:r>
              <a:rPr lang="zh-TW" altLang="en-US" sz="1800" dirty="0"/>
              <a:t>目前 </a:t>
            </a:r>
            <a:r>
              <a:rPr lang="en-US" altLang="zh-TW" sz="1800" dirty="0"/>
              <a:t>PC+ </a:t>
            </a:r>
            <a:r>
              <a:rPr lang="zh-TW" altLang="en-US" sz="1800" dirty="0"/>
              <a:t>會員需手動開啟設定，才能應用分享計畫紅利點數。此要求將取消，紅利點數將 自動適用。</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p>
          </p:txBody>
        </p:sp>
      </p:grpSp>
      <p:sp>
        <p:nvSpPr>
          <p:cNvPr id="2" name="Title 1">
            <a:extLst>
              <a:ext uri="{FF2B5EF4-FFF2-40B4-BE49-F238E27FC236}">
                <a16:creationId xmlns:a16="http://schemas.microsoft.com/office/drawing/2014/main" id="{07410724-32EA-EFE6-5399-FCCF4355BC3D}"/>
              </a:ext>
            </a:extLst>
          </p:cNvPr>
          <p:cNvSpPr>
            <a:spLocks noGrp="1"/>
          </p:cNvSpPr>
          <p:nvPr>
            <p:ph type="title"/>
          </p:nvPr>
        </p:nvSpPr>
        <p:spPr/>
        <p:txBody>
          <a:bodyPr/>
          <a:lstStyle/>
          <a:p>
            <a:r>
              <a:rPr lang="en-IE" dirty="0">
                <a:solidFill>
                  <a:schemeClr val="accent2"/>
                </a:solidFill>
              </a:rPr>
              <a:t>PC+ </a:t>
            </a:r>
            <a:r>
              <a:rPr lang="ja-JP" altLang="en-US" dirty="0">
                <a:solidFill>
                  <a:schemeClr val="accent2"/>
                </a:solidFill>
              </a:rPr>
              <a:t>會員分享計畫</a:t>
            </a:r>
            <a:br>
              <a:rPr lang="en-IE" altLang="ja-JP" dirty="0">
                <a:solidFill>
                  <a:schemeClr val="accent2"/>
                </a:solidFill>
              </a:rPr>
            </a:br>
            <a:r>
              <a:rPr lang="en-IE" altLang="ja-JP" dirty="0">
                <a:solidFill>
                  <a:schemeClr val="accent2"/>
                </a:solidFill>
              </a:rPr>
              <a:t>(</a:t>
            </a:r>
            <a:r>
              <a:rPr lang="en-IE" dirty="0">
                <a:solidFill>
                  <a:schemeClr val="accent2"/>
                </a:solidFill>
              </a:rPr>
              <a:t>Share Program)</a:t>
            </a:r>
            <a:r>
              <a:rPr lang="ja-JP" altLang="en-US" dirty="0">
                <a:solidFill>
                  <a:schemeClr val="accent2"/>
                </a:solidFill>
              </a:rPr>
              <a:t>升級</a:t>
            </a:r>
            <a:endParaRPr lang="en-IE" dirty="0">
              <a:solidFill>
                <a:schemeClr val="accent2"/>
              </a:solidFill>
            </a:endParaRPr>
          </a:p>
        </p:txBody>
      </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522812" cy="3940963"/>
          </a:xfrm>
        </p:spPr>
        <p:txBody>
          <a:bodyPr numCol="1" spcCol="288000"/>
          <a:lstStyle/>
          <a:p>
            <a:pPr>
              <a:buClr>
                <a:schemeClr val="accent2"/>
              </a:buClr>
            </a:pPr>
            <a:r>
              <a:rPr lang="zh-TW" altLang="en-US" sz="1800" dirty="0"/>
              <a:t>目前分享計畫紅利點數僅能用於貼片產品。優化後，分享計畫紅利點數可用於任何產品（續約費除外）。</a:t>
            </a:r>
          </a:p>
          <a:p>
            <a:pPr>
              <a:buClr>
                <a:schemeClr val="accent2"/>
              </a:buClr>
            </a:pPr>
            <a:r>
              <a:rPr lang="zh-TW" altLang="en-US" sz="1800" dirty="0"/>
              <a:t>推薦客戶的最低訂單金額要求將取消，任何包含 </a:t>
            </a:r>
            <a:r>
              <a:rPr lang="en-US" altLang="zh-TW" sz="1800" dirty="0"/>
              <a:t>BV </a:t>
            </a:r>
            <a:r>
              <a:rPr lang="zh-TW" altLang="en-US" sz="1800" dirty="0"/>
              <a:t>的訂單皆符合資格。</a:t>
            </a:r>
            <a:endParaRPr lang="en-IE" altLang="zh-TW" sz="1800" dirty="0"/>
          </a:p>
          <a:p>
            <a:pPr>
              <a:buClr>
                <a:schemeClr val="accent2"/>
              </a:buClr>
            </a:pPr>
            <a:r>
              <a:rPr lang="zh-TW" altLang="en-US" sz="1800" dirty="0"/>
              <a:t> 紅利點數僅適用於每月自動送貨訂單 </a:t>
            </a:r>
            <a:r>
              <a:rPr lang="en-US" altLang="zh-TW" sz="1800" dirty="0"/>
              <a:t>(MSOs)</a:t>
            </a:r>
            <a:r>
              <a:rPr lang="zh-TW" altLang="en-US" sz="1800" dirty="0"/>
              <a:t>，且僅可用於抵扣產品費用，不包含運費及稅金。</a:t>
            </a: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4596913"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zh-TW" altLang="en-US" sz="2000" b="1" dirty="0">
                <a:solidFill>
                  <a:schemeClr val="accent2"/>
                </a:solidFill>
              </a:rPr>
              <a:t>分享計畫工具：</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ja-JP" altLang="en-US" dirty="0">
                <a:solidFill>
                  <a:schemeClr val="accent3"/>
                </a:solidFill>
              </a:rPr>
              <a:t>常見問題 </a:t>
            </a:r>
            <a:endParaRPr lang="en-IE" dirty="0">
              <a:solidFill>
                <a:schemeClr val="accent3"/>
              </a:solidFill>
            </a:endParaRPr>
          </a:p>
        </p:txBody>
      </p:sp>
      <p:sp>
        <p:nvSpPr>
          <p:cNvPr id="3" name="Content Placeholder 2">
            <a:extLst>
              <a:ext uri="{FF2B5EF4-FFF2-40B4-BE49-F238E27FC236}">
                <a16:creationId xmlns:a16="http://schemas.microsoft.com/office/drawing/2014/main" id="{17F932A0-5808-F9DF-79B5-BE3BFED869BF}"/>
              </a:ext>
            </a:extLst>
          </p:cNvPr>
          <p:cNvSpPr>
            <a:spLocks noGrp="1"/>
          </p:cNvSpPr>
          <p:nvPr>
            <p:ph idx="1"/>
          </p:nvPr>
        </p:nvSpPr>
        <p:spPr>
          <a:xfrm>
            <a:off x="864000" y="1690688"/>
            <a:ext cx="10464000" cy="3940963"/>
          </a:xfrm>
        </p:spPr>
        <p:txBody>
          <a:bodyPr numCol="1"/>
          <a:lstStyle/>
          <a:p>
            <a:pPr marL="540000" indent="-540000" fontAlgn="base">
              <a:spcAft>
                <a:spcPts val="0"/>
              </a:spcAft>
              <a:buNone/>
            </a:pPr>
            <a:r>
              <a:rPr lang="en-US" altLang="zh-TW" sz="1200" b="1" dirty="0">
                <a:solidFill>
                  <a:schemeClr val="accent3"/>
                </a:solidFill>
              </a:rPr>
              <a:t>Q1	</a:t>
            </a:r>
            <a:r>
              <a:rPr lang="zh-TW" altLang="en-US" sz="1200" b="1" dirty="0">
                <a:solidFill>
                  <a:schemeClr val="accent3"/>
                </a:solidFill>
              </a:rPr>
              <a:t>預計何時開始更新？</a:t>
            </a:r>
          </a:p>
          <a:p>
            <a:pPr marL="540000" indent="-540000" fontAlgn="base">
              <a:spcAft>
                <a:spcPts val="1200"/>
              </a:spcAft>
              <a:buNone/>
            </a:pPr>
            <a:r>
              <a:rPr lang="en-US" altLang="zh-TW" sz="1200" dirty="0"/>
              <a:t>A1	2025 </a:t>
            </a:r>
            <a:r>
              <a:rPr lang="zh-TW" altLang="en-US" sz="1200" dirty="0"/>
              <a:t>年春季</a:t>
            </a:r>
          </a:p>
          <a:p>
            <a:pPr marL="540000" indent="-540000" fontAlgn="base">
              <a:spcAft>
                <a:spcPts val="0"/>
              </a:spcAft>
              <a:buNone/>
            </a:pPr>
            <a:r>
              <a:rPr lang="en-US" altLang="zh-TW" sz="1200" b="1" dirty="0">
                <a:solidFill>
                  <a:schemeClr val="accent3"/>
                </a:solidFill>
              </a:rPr>
              <a:t>Q2	</a:t>
            </a:r>
            <a:r>
              <a:rPr lang="zh-TW" altLang="en-US" sz="1200" b="1" dirty="0">
                <a:solidFill>
                  <a:schemeClr val="accent3"/>
                </a:solidFill>
              </a:rPr>
              <a:t>這些優化計畫會在哪些國家</a:t>
            </a:r>
            <a:r>
              <a:rPr lang="en-US" altLang="zh-TW" sz="1200" b="1" dirty="0">
                <a:solidFill>
                  <a:schemeClr val="accent3"/>
                </a:solidFill>
              </a:rPr>
              <a:t>/</a:t>
            </a:r>
            <a:r>
              <a:rPr lang="zh-TW" altLang="en-US" sz="1200" b="1" dirty="0">
                <a:solidFill>
                  <a:schemeClr val="accent3"/>
                </a:solidFill>
              </a:rPr>
              <a:t>地區推出？</a:t>
            </a:r>
          </a:p>
          <a:p>
            <a:pPr marL="540000" indent="-540000" fontAlgn="base">
              <a:spcAft>
                <a:spcPts val="1200"/>
              </a:spcAft>
              <a:buNone/>
            </a:pPr>
            <a:r>
              <a:rPr lang="en-US" altLang="zh-TW" sz="1200" dirty="0"/>
              <a:t>A2	</a:t>
            </a:r>
            <a:r>
              <a:rPr lang="zh-TW" altLang="en-US" sz="1200" dirty="0"/>
              <a:t>在目前提供 </a:t>
            </a:r>
            <a:r>
              <a:rPr lang="en-US" altLang="zh-TW" sz="1200" dirty="0"/>
              <a:t>PC/PC+ </a:t>
            </a:r>
            <a:r>
              <a:rPr lang="zh-TW" altLang="en-US" sz="1200" dirty="0"/>
              <a:t>計劃的所有市場（日本和韓國除外）都會推出。</a:t>
            </a:r>
          </a:p>
          <a:p>
            <a:pPr marL="540000" indent="-540000" fontAlgn="base">
              <a:spcAft>
                <a:spcPts val="0"/>
              </a:spcAft>
              <a:buNone/>
            </a:pPr>
            <a:r>
              <a:rPr lang="en-US" altLang="zh-TW" sz="1200" b="1" dirty="0">
                <a:solidFill>
                  <a:schemeClr val="accent3"/>
                </a:solidFill>
              </a:rPr>
              <a:t>Q3	</a:t>
            </a:r>
            <a:r>
              <a:rPr lang="zh-TW" altLang="en-US" sz="1200" b="1" dirty="0">
                <a:solidFill>
                  <a:schemeClr val="accent3"/>
                </a:solidFill>
              </a:rPr>
              <a:t>對優選客戶 </a:t>
            </a:r>
            <a:r>
              <a:rPr lang="en-US" altLang="zh-TW" sz="1200" b="1" dirty="0">
                <a:solidFill>
                  <a:schemeClr val="accent3"/>
                </a:solidFill>
              </a:rPr>
              <a:t>(PC) </a:t>
            </a:r>
            <a:r>
              <a:rPr lang="zh-TW" altLang="en-US" sz="1200" b="1" dirty="0">
                <a:solidFill>
                  <a:schemeClr val="accent3"/>
                </a:solidFill>
              </a:rPr>
              <a:t>計劃將做哪些改變？</a:t>
            </a:r>
          </a:p>
          <a:p>
            <a:pPr marL="540000" indent="-540000" fontAlgn="base">
              <a:spcAft>
                <a:spcPts val="1200"/>
              </a:spcAft>
              <a:buNone/>
            </a:pPr>
            <a:r>
              <a:rPr lang="en-US" altLang="zh-TW" sz="1200" dirty="0"/>
              <a:t>A3	</a:t>
            </a:r>
            <a:r>
              <a:rPr lang="zh-TW" altLang="en-US" sz="1200" dirty="0"/>
              <a:t>原先在第 </a:t>
            </a:r>
            <a:r>
              <a:rPr lang="en-US" altLang="zh-TW" sz="1200" dirty="0"/>
              <a:t>3</a:t>
            </a:r>
            <a:r>
              <a:rPr lang="zh-TW" altLang="en-US" sz="1200" dirty="0"/>
              <a:t>、</a:t>
            </a:r>
            <a:r>
              <a:rPr lang="en-US" altLang="zh-TW" sz="1200" dirty="0"/>
              <a:t>6</a:t>
            </a:r>
            <a:r>
              <a:rPr lang="zh-TW" altLang="en-US" sz="1200" dirty="0"/>
              <a:t>、</a:t>
            </a:r>
            <a:r>
              <a:rPr lang="en-US" altLang="zh-TW" sz="1200" dirty="0"/>
              <a:t>9</a:t>
            </a:r>
            <a:r>
              <a:rPr lang="zh-TW" altLang="en-US" sz="1200" dirty="0"/>
              <a:t>、</a:t>
            </a:r>
            <a:r>
              <a:rPr lang="en-US" altLang="zh-TW" sz="1200" dirty="0"/>
              <a:t>12 </a:t>
            </a:r>
            <a:r>
              <a:rPr lang="zh-TW" altLang="en-US" sz="1200" dirty="0"/>
              <a:t>次每月自動送貨訂單 </a:t>
            </a:r>
            <a:r>
              <a:rPr lang="en-US" altLang="zh-TW" sz="1200" dirty="0"/>
              <a:t>(MSO) </a:t>
            </a:r>
            <a:r>
              <a:rPr lang="zh-TW" altLang="en-US" sz="1200" dirty="0"/>
              <a:t>後收到免費萊威周邊商品的優選客戶，改為在相同的訂單周期收到 </a:t>
            </a:r>
            <a:r>
              <a:rPr lang="en-US" altLang="zh-TW" sz="1200" dirty="0"/>
              <a:t>10 </a:t>
            </a:r>
            <a:r>
              <a:rPr lang="zh-TW" altLang="en-US" sz="1200" dirty="0"/>
              <a:t>片裝試用包。針對大部分市場，優選客戶將於第 </a:t>
            </a:r>
            <a:r>
              <a:rPr lang="en-US" altLang="zh-TW" sz="1200" dirty="0"/>
              <a:t>4 </a:t>
            </a:r>
            <a:r>
              <a:rPr lang="zh-TW" altLang="en-US" sz="1200" dirty="0"/>
              <a:t>次 </a:t>
            </a:r>
            <a:r>
              <a:rPr lang="en-US" altLang="zh-TW" sz="1200" dirty="0"/>
              <a:t>MSO </a:t>
            </a:r>
            <a:r>
              <a:rPr lang="zh-TW" altLang="en-US" sz="1200" dirty="0"/>
              <a:t>收到一份 </a:t>
            </a:r>
            <a:r>
              <a:rPr lang="en-US" altLang="zh-TW" sz="1200" dirty="0"/>
              <a:t>Y-Age Aeon X15</a:t>
            </a:r>
            <a:r>
              <a:rPr lang="zh-TW" altLang="en-US" sz="1200" dirty="0"/>
              <a:t>貼片試用包、第 </a:t>
            </a:r>
            <a:r>
              <a:rPr lang="en-US" altLang="zh-TW" sz="1200" dirty="0"/>
              <a:t>7 </a:t>
            </a:r>
            <a:r>
              <a:rPr lang="zh-TW" altLang="en-US" sz="1200" dirty="0"/>
              <a:t>次 </a:t>
            </a:r>
            <a:r>
              <a:rPr lang="en-US" altLang="zh-TW" sz="1200" dirty="0"/>
              <a:t>MSO </a:t>
            </a:r>
            <a:r>
              <a:rPr lang="zh-TW" altLang="en-US" sz="1200" dirty="0"/>
              <a:t>收到一份 </a:t>
            </a:r>
            <a:r>
              <a:rPr lang="en-US" altLang="zh-TW" sz="1200" dirty="0"/>
              <a:t>Y-Age </a:t>
            </a:r>
            <a:r>
              <a:rPr lang="zh-TW" altLang="en-US" sz="1200" dirty="0"/>
              <a:t>谷胱甘肽貼片試用包，以及第 </a:t>
            </a:r>
            <a:r>
              <a:rPr lang="en-US" altLang="zh-TW" sz="1200" dirty="0"/>
              <a:t>10 </a:t>
            </a:r>
            <a:r>
              <a:rPr lang="zh-TW" altLang="en-US" sz="1200" dirty="0"/>
              <a:t>次 </a:t>
            </a:r>
            <a:r>
              <a:rPr lang="en-US" altLang="zh-TW" sz="1200" dirty="0"/>
              <a:t>MSO </a:t>
            </a:r>
            <a:r>
              <a:rPr lang="zh-TW" altLang="en-US" sz="1200" dirty="0"/>
              <a:t>收到一份平安夜貼片試用包。在完成第 </a:t>
            </a:r>
            <a:r>
              <a:rPr lang="en-US" altLang="zh-TW" sz="1200" dirty="0"/>
              <a:t>12 </a:t>
            </a:r>
            <a:r>
              <a:rPr lang="zh-TW" altLang="en-US" sz="1200" dirty="0"/>
              <a:t>次 </a:t>
            </a:r>
            <a:r>
              <a:rPr lang="en-US" altLang="zh-TW" sz="1200" dirty="0"/>
              <a:t>MSO </a:t>
            </a:r>
            <a:r>
              <a:rPr lang="zh-TW" altLang="en-US" sz="1200" dirty="0"/>
              <a:t>後，可從這三款產品的完整包裝或 </a:t>
            </a:r>
            <a:r>
              <a:rPr lang="en-US" altLang="zh-TW" sz="1200" dirty="0" err="1"/>
              <a:t>Alavida</a:t>
            </a:r>
            <a:r>
              <a:rPr lang="en-US" altLang="zh-TW" sz="1200" dirty="0"/>
              <a:t> </a:t>
            </a:r>
            <a:r>
              <a:rPr lang="zh-TW" altLang="en-US" sz="1200" dirty="0"/>
              <a:t>保養系列（貼片、夜間修護乳液、日用滋養乳液、活麗眼霜）中自由選擇一項。第 </a:t>
            </a:r>
            <a:r>
              <a:rPr lang="en-US" altLang="zh-TW" sz="1200" dirty="0"/>
              <a:t>12 </a:t>
            </a:r>
            <a:r>
              <a:rPr lang="zh-TW" altLang="en-US" sz="1200" dirty="0"/>
              <a:t>個月之後，系統會寄出一封電子郵件邀請該客戶前往後台的工具中選擇他們想要的完整產品。如果客戶沒有選擇，系統就會自動寄送一整包 </a:t>
            </a:r>
            <a:r>
              <a:rPr lang="en-US" altLang="zh-TW" sz="1200" dirty="0"/>
              <a:t>Aeon X15</a:t>
            </a:r>
            <a:r>
              <a:rPr lang="zh-TW" altLang="en-US" sz="1200" dirty="0"/>
              <a:t>貼片。</a:t>
            </a:r>
          </a:p>
          <a:p>
            <a:pPr marL="540000" indent="-540000" fontAlgn="base">
              <a:spcAft>
                <a:spcPts val="0"/>
              </a:spcAft>
              <a:buNone/>
            </a:pPr>
            <a:r>
              <a:rPr lang="en-US" altLang="zh-TW" sz="1200" b="1" dirty="0">
                <a:solidFill>
                  <a:schemeClr val="accent3"/>
                </a:solidFill>
              </a:rPr>
              <a:t>Q4	</a:t>
            </a:r>
            <a:r>
              <a:rPr lang="zh-TW" altLang="en-US" sz="1200" b="1" dirty="0">
                <a:solidFill>
                  <a:schemeClr val="accent3"/>
                </a:solidFill>
              </a:rPr>
              <a:t>如果優選客戶 </a:t>
            </a:r>
            <a:r>
              <a:rPr lang="en-US" altLang="zh-TW" sz="1200" b="1" dirty="0">
                <a:solidFill>
                  <a:schemeClr val="accent3"/>
                </a:solidFill>
              </a:rPr>
              <a:t>(PC) </a:t>
            </a:r>
            <a:r>
              <a:rPr lang="zh-TW" altLang="en-US" sz="1200" b="1" dirty="0">
                <a:solidFill>
                  <a:schemeClr val="accent3"/>
                </a:solidFill>
              </a:rPr>
              <a:t>想要升級到 </a:t>
            </a:r>
            <a:r>
              <a:rPr lang="en-US" altLang="zh-TW" sz="1200" b="1" dirty="0">
                <a:solidFill>
                  <a:schemeClr val="accent3"/>
                </a:solidFill>
              </a:rPr>
              <a:t>PC+ </a:t>
            </a:r>
            <a:r>
              <a:rPr lang="zh-TW" altLang="en-US" sz="1200" b="1" dirty="0">
                <a:solidFill>
                  <a:schemeClr val="accent3"/>
                </a:solidFill>
              </a:rPr>
              <a:t>計劃，該怎麼辦？</a:t>
            </a:r>
          </a:p>
          <a:p>
            <a:pPr marL="540000" indent="-540000" fontAlgn="base">
              <a:spcAft>
                <a:spcPts val="1200"/>
              </a:spcAft>
              <a:buNone/>
            </a:pPr>
            <a:r>
              <a:rPr lang="en-US" altLang="zh-TW" sz="1200" dirty="0"/>
              <a:t>A4	</a:t>
            </a:r>
            <a:r>
              <a:rPr lang="zh-TW" altLang="en-US" sz="1200" dirty="0"/>
              <a:t>當優選客戶完成一次 </a:t>
            </a:r>
            <a:r>
              <a:rPr lang="en-US" altLang="zh-TW" sz="1200" dirty="0"/>
              <a:t>MSO </a:t>
            </a:r>
            <a:r>
              <a:rPr lang="zh-TW" altLang="en-US" sz="1200" dirty="0"/>
              <a:t>後，即可選擇支付 </a:t>
            </a:r>
            <a:r>
              <a:rPr lang="en-US" altLang="zh-TW" sz="1200" dirty="0"/>
              <a:t>25 </a:t>
            </a:r>
            <a:r>
              <a:rPr lang="zh-TW" altLang="en-US" sz="1200" dirty="0"/>
              <a:t>美元升級成為 </a:t>
            </a:r>
            <a:r>
              <a:rPr lang="en-US" altLang="zh-TW" sz="1200" dirty="0"/>
              <a:t>PC+ </a:t>
            </a:r>
            <a:r>
              <a:rPr lang="zh-TW" altLang="en-US" sz="1200" dirty="0"/>
              <a:t>會員。一旦選擇此方案，即可加入 </a:t>
            </a:r>
            <a:r>
              <a:rPr lang="en-US" altLang="zh-TW" sz="1200" dirty="0"/>
              <a:t>PC+ </a:t>
            </a:r>
            <a:r>
              <a:rPr lang="zh-TW" altLang="en-US" sz="1200" dirty="0"/>
              <a:t>計劃。</a:t>
            </a:r>
          </a:p>
          <a:p>
            <a:pPr marL="540000" indent="-540000" fontAlgn="base">
              <a:spcAft>
                <a:spcPts val="0"/>
              </a:spcAft>
              <a:buNone/>
            </a:pPr>
            <a:r>
              <a:rPr lang="en-US" altLang="zh-TW" sz="1200" b="1" dirty="0">
                <a:solidFill>
                  <a:schemeClr val="accent3"/>
                </a:solidFill>
              </a:rPr>
              <a:t>Q5	PC+ </a:t>
            </a:r>
            <a:r>
              <a:rPr lang="zh-TW" altLang="en-US" sz="1200" b="1" dirty="0">
                <a:solidFill>
                  <a:schemeClr val="accent3"/>
                </a:solidFill>
              </a:rPr>
              <a:t>會員的註冊方式與一般</a:t>
            </a:r>
            <a:r>
              <a:rPr lang="en-US" altLang="zh-TW" sz="1200" b="1" dirty="0">
                <a:solidFill>
                  <a:schemeClr val="accent3"/>
                </a:solidFill>
              </a:rPr>
              <a:t>PC</a:t>
            </a:r>
            <a:r>
              <a:rPr lang="zh-TW" altLang="en-US" sz="1200" b="1" dirty="0">
                <a:solidFill>
                  <a:schemeClr val="accent3"/>
                </a:solidFill>
              </a:rPr>
              <a:t>會員是否不同？</a:t>
            </a:r>
          </a:p>
          <a:p>
            <a:pPr marL="540000" indent="-540000" fontAlgn="base">
              <a:spcAft>
                <a:spcPts val="1200"/>
              </a:spcAft>
              <a:buNone/>
            </a:pPr>
            <a:r>
              <a:rPr lang="en-US" altLang="zh-TW" sz="1200" dirty="0"/>
              <a:t>A5	</a:t>
            </a:r>
            <a:r>
              <a:rPr lang="zh-TW" altLang="en-US" sz="1200" dirty="0"/>
              <a:t>當客戶選擇商品並點擊「加入購物車」後，會跳出一個視窗，顯示成為零售客戶、</a:t>
            </a:r>
            <a:r>
              <a:rPr lang="en-US" altLang="zh-TW" sz="1200" dirty="0"/>
              <a:t>PC </a:t>
            </a:r>
            <a:r>
              <a:rPr lang="zh-TW" altLang="en-US" sz="1200" dirty="0"/>
              <a:t>或 </a:t>
            </a:r>
            <a:r>
              <a:rPr lang="en-US" altLang="zh-TW" sz="1200" dirty="0"/>
              <a:t>PC+ </a:t>
            </a:r>
            <a:r>
              <a:rPr lang="zh-TW" altLang="en-US" sz="1200" dirty="0"/>
              <a:t>會員的選項。如果客戶選擇 </a:t>
            </a:r>
            <a:r>
              <a:rPr lang="en-US" altLang="zh-TW" sz="1200" dirty="0"/>
              <a:t>PC+</a:t>
            </a:r>
            <a:r>
              <a:rPr lang="zh-TW" altLang="en-US" sz="1200" dirty="0"/>
              <a:t>，購物車中就會自動加入所選商品以及 </a:t>
            </a:r>
            <a:r>
              <a:rPr lang="en-US" altLang="zh-TW" sz="1200" dirty="0"/>
              <a:t>PC+ </a:t>
            </a:r>
            <a:r>
              <a:rPr lang="zh-TW" altLang="en-US" sz="1200" dirty="0"/>
              <a:t>會員的註冊費。接著進入結帳流程時，系統會提示客戶建立每月自動送貨訂單 </a:t>
            </a:r>
            <a:r>
              <a:rPr lang="en-US" altLang="zh-TW" sz="1200" dirty="0"/>
              <a:t>(MSO)</a:t>
            </a:r>
            <a:r>
              <a:rPr lang="zh-TW" altLang="en-US" sz="1200" dirty="0"/>
              <a:t>。客戶可以點擊「預設」按鈕，將購物車內的商品自動加入 </a:t>
            </a:r>
            <a:r>
              <a:rPr lang="en-US" altLang="zh-TW" sz="1200" dirty="0"/>
              <a:t>MSO</a:t>
            </a:r>
            <a:r>
              <a:rPr lang="zh-TW" altLang="en-US" sz="1200" dirty="0"/>
              <a:t>，或額外增加其他商品至 </a:t>
            </a:r>
            <a:r>
              <a:rPr lang="en-US" altLang="zh-TW" sz="1200" dirty="0"/>
              <a:t>MSO </a:t>
            </a:r>
            <a:r>
              <a:rPr lang="zh-TW" altLang="en-US" sz="1200" dirty="0"/>
              <a:t>或一次性訂單。他們也可自行設定想要開始收貨的時間。</a:t>
            </a:r>
            <a:endParaRPr lang="zh-TW" altLang="en-US" sz="1200" b="1" dirty="0">
              <a:solidFill>
                <a:schemeClr val="accent3"/>
              </a:solidFill>
            </a:endParaRP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ja-JP" altLang="en-US" dirty="0">
                <a:solidFill>
                  <a:schemeClr val="accent3"/>
                </a:solidFill>
              </a:rPr>
              <a:t>常見問題 </a:t>
            </a:r>
            <a:endParaRPr lang="en-IE" dirty="0">
              <a:solidFill>
                <a:schemeClr val="accent3"/>
              </a:solidFill>
            </a:endParaRPr>
          </a:p>
        </p:txBody>
      </p:sp>
      <p:sp>
        <p:nvSpPr>
          <p:cNvPr id="8" name="Content Placeholder 2">
            <a:extLst>
              <a:ext uri="{FF2B5EF4-FFF2-40B4-BE49-F238E27FC236}">
                <a16:creationId xmlns:a16="http://schemas.microsoft.com/office/drawing/2014/main" id="{CB2774A9-2F1C-EF60-51FE-E5A984421132}"/>
              </a:ext>
            </a:extLst>
          </p:cNvPr>
          <p:cNvSpPr>
            <a:spLocks noGrp="1"/>
          </p:cNvSpPr>
          <p:nvPr>
            <p:ph idx="1"/>
          </p:nvPr>
        </p:nvSpPr>
        <p:spPr>
          <a:xfrm>
            <a:off x="864000" y="1690688"/>
            <a:ext cx="10464000" cy="3940963"/>
          </a:xfrm>
        </p:spPr>
        <p:txBody>
          <a:bodyPr numCol="1"/>
          <a:lstStyle/>
          <a:p>
            <a:pPr marL="540000" indent="-540000" fontAlgn="base">
              <a:spcAft>
                <a:spcPts val="0"/>
              </a:spcAft>
              <a:buNone/>
            </a:pPr>
            <a:r>
              <a:rPr lang="en-US" altLang="zh-TW" sz="1200" b="1" dirty="0">
                <a:solidFill>
                  <a:schemeClr val="accent3"/>
                </a:solidFill>
              </a:rPr>
              <a:t>Q6	</a:t>
            </a:r>
            <a:r>
              <a:rPr lang="zh-TW" altLang="en-US" sz="1200" b="1" dirty="0">
                <a:solidFill>
                  <a:schemeClr val="accent3"/>
                </a:solidFill>
              </a:rPr>
              <a:t>如果 </a:t>
            </a:r>
            <a:r>
              <a:rPr lang="en-US" altLang="zh-TW" sz="1200" b="1" dirty="0">
                <a:solidFill>
                  <a:schemeClr val="accent3"/>
                </a:solidFill>
              </a:rPr>
              <a:t>PC+ </a:t>
            </a:r>
            <a:r>
              <a:rPr lang="zh-TW" altLang="en-US" sz="1200" b="1" dirty="0">
                <a:solidFill>
                  <a:schemeClr val="accent3"/>
                </a:solidFill>
              </a:rPr>
              <a:t>會員在到期日沒有支付續約費，但仍有有效的每月自動送貨訂單 </a:t>
            </a:r>
            <a:r>
              <a:rPr lang="en-US" altLang="zh-TW" sz="1200" b="1" dirty="0">
                <a:solidFill>
                  <a:schemeClr val="accent3"/>
                </a:solidFill>
              </a:rPr>
              <a:t>(MSO)</a:t>
            </a:r>
            <a:r>
              <a:rPr lang="zh-TW" altLang="en-US" sz="1200" b="1" dirty="0">
                <a:solidFill>
                  <a:schemeClr val="accent3"/>
                </a:solidFill>
              </a:rPr>
              <a:t>，會怎麼處理？</a:t>
            </a:r>
          </a:p>
          <a:p>
            <a:pPr marL="540000" indent="-540000" fontAlgn="base">
              <a:spcAft>
                <a:spcPts val="1200"/>
              </a:spcAft>
              <a:buNone/>
            </a:pPr>
            <a:r>
              <a:rPr lang="en-US" altLang="zh-TW" sz="1200" dirty="0"/>
              <a:t>A6	PC+ </a:t>
            </a:r>
            <a:r>
              <a:rPr lang="zh-TW" altLang="en-US" sz="1200" dirty="0"/>
              <a:t>會員若在到期日後一週內仍未繳納續約費，將被降級為優選客戶 </a:t>
            </a:r>
            <a:r>
              <a:rPr lang="en-US" altLang="zh-TW" sz="1200" dirty="0"/>
              <a:t>(PC)</a:t>
            </a:r>
            <a:r>
              <a:rPr lang="zh-TW" altLang="en-US" sz="1200" dirty="0"/>
              <a:t>，仍可享受會員價，但無法再享有 </a:t>
            </a:r>
            <a:r>
              <a:rPr lang="en-US" altLang="zh-TW" sz="1200" dirty="0"/>
              <a:t>PC+ </a:t>
            </a:r>
            <a:r>
              <a:rPr lang="zh-TW" altLang="en-US" sz="1200" dirty="0"/>
              <a:t>的其他優惠。如果沒有有效的 </a:t>
            </a:r>
            <a:r>
              <a:rPr lang="en-US" altLang="zh-TW" sz="1200" dirty="0"/>
              <a:t>MSO</a:t>
            </a:r>
            <a:r>
              <a:rPr lang="zh-TW" altLang="en-US" sz="1200" dirty="0"/>
              <a:t>，則只能以零售價購買產品。</a:t>
            </a:r>
          </a:p>
          <a:p>
            <a:pPr marL="540000" indent="-540000" fontAlgn="base">
              <a:spcAft>
                <a:spcPts val="0"/>
              </a:spcAft>
              <a:buNone/>
            </a:pPr>
            <a:r>
              <a:rPr lang="en-US" altLang="zh-TW" sz="1200" b="1" dirty="0">
                <a:solidFill>
                  <a:schemeClr val="accent3"/>
                </a:solidFill>
              </a:rPr>
              <a:t>Q7	PC+ </a:t>
            </a:r>
            <a:r>
              <a:rPr lang="zh-TW" altLang="en-US" sz="1200" b="1" dirty="0">
                <a:solidFill>
                  <a:schemeClr val="accent3"/>
                </a:solidFill>
              </a:rPr>
              <a:t>計劃的有效期是多久？</a:t>
            </a:r>
          </a:p>
          <a:p>
            <a:pPr marL="540000" indent="-540000" fontAlgn="base">
              <a:spcAft>
                <a:spcPts val="1200"/>
              </a:spcAft>
              <a:buNone/>
            </a:pPr>
            <a:r>
              <a:rPr lang="en-US" altLang="zh-TW" sz="1200" dirty="0"/>
              <a:t>A7	</a:t>
            </a:r>
            <a:r>
              <a:rPr lang="zh-TW" altLang="en-US" sz="1200" dirty="0"/>
              <a:t>自首次註冊起算一年。</a:t>
            </a:r>
            <a:r>
              <a:rPr lang="en-US" altLang="zh-TW" sz="1200" dirty="0"/>
              <a:t>PC+ </a:t>
            </a:r>
            <a:r>
              <a:rPr lang="zh-TW" altLang="en-US" sz="1200" dirty="0"/>
              <a:t>會員在第一年到期時將不再享有免費的自動續約資格。所有 </a:t>
            </a:r>
            <a:r>
              <a:rPr lang="en-US" altLang="zh-TW" sz="1200" dirty="0"/>
              <a:t>PC+ </a:t>
            </a:r>
            <a:r>
              <a:rPr lang="zh-TW" altLang="en-US" sz="1200" dirty="0"/>
              <a:t>會員都需要每年支付 </a:t>
            </a:r>
            <a:r>
              <a:rPr lang="en-US" altLang="zh-TW" sz="1200" dirty="0"/>
              <a:t>25 </a:t>
            </a:r>
            <a:r>
              <a:rPr lang="zh-TW" altLang="en-US" sz="1200" dirty="0"/>
              <a:t>美元的續約費才能維持 </a:t>
            </a:r>
            <a:r>
              <a:rPr lang="en-US" altLang="zh-TW" sz="1200" dirty="0"/>
              <a:t>PC+ </a:t>
            </a:r>
            <a:r>
              <a:rPr lang="zh-TW" altLang="en-US" sz="1200" dirty="0"/>
              <a:t>會員身分。</a:t>
            </a:r>
          </a:p>
          <a:p>
            <a:pPr marL="540000" indent="-540000" fontAlgn="base">
              <a:spcAft>
                <a:spcPts val="0"/>
              </a:spcAft>
              <a:buNone/>
            </a:pPr>
            <a:r>
              <a:rPr lang="en-US" altLang="zh-TW" sz="1200" b="1" dirty="0">
                <a:solidFill>
                  <a:schemeClr val="accent3"/>
                </a:solidFill>
              </a:rPr>
              <a:t>Q8	</a:t>
            </a:r>
            <a:r>
              <a:rPr lang="zh-TW" altLang="en-US" sz="1200" b="1" dirty="0">
                <a:solidFill>
                  <a:schemeClr val="accent3"/>
                </a:solidFill>
              </a:rPr>
              <a:t>如果 </a:t>
            </a:r>
            <a:r>
              <a:rPr lang="en-US" altLang="zh-TW" sz="1200" b="1" dirty="0">
                <a:solidFill>
                  <a:schemeClr val="accent3"/>
                </a:solidFill>
              </a:rPr>
              <a:t>PC+ </a:t>
            </a:r>
            <a:r>
              <a:rPr lang="zh-TW" altLang="en-US" sz="1200" b="1" dirty="0">
                <a:solidFill>
                  <a:schemeClr val="accent3"/>
                </a:solidFill>
              </a:rPr>
              <a:t>會員取消了他們的 </a:t>
            </a:r>
            <a:r>
              <a:rPr lang="en-US" altLang="zh-TW" sz="1200" b="1" dirty="0">
                <a:solidFill>
                  <a:schemeClr val="accent3"/>
                </a:solidFill>
              </a:rPr>
              <a:t>MSO</a:t>
            </a:r>
            <a:r>
              <a:rPr lang="zh-TW" altLang="en-US" sz="1200" b="1" dirty="0">
                <a:solidFill>
                  <a:schemeClr val="accent3"/>
                </a:solidFill>
              </a:rPr>
              <a:t>，會發生什麼事？</a:t>
            </a:r>
            <a:endParaRPr lang="en-IE" altLang="zh-TW" sz="1200" b="1" dirty="0">
              <a:solidFill>
                <a:schemeClr val="accent3"/>
              </a:solidFill>
            </a:endParaRPr>
          </a:p>
          <a:p>
            <a:pPr marL="540000" indent="-540000" fontAlgn="base">
              <a:spcAft>
                <a:spcPts val="1200"/>
              </a:spcAft>
              <a:buNone/>
            </a:pPr>
            <a:r>
              <a:rPr lang="en-US" altLang="zh-TW" sz="1200" dirty="0"/>
              <a:t>A8	</a:t>
            </a:r>
            <a:r>
              <a:rPr lang="zh-TW" altLang="en-US" sz="1200" dirty="0"/>
              <a:t>若 </a:t>
            </a:r>
            <a:r>
              <a:rPr lang="en-US" altLang="zh-TW" sz="1200" dirty="0"/>
              <a:t>PC+ </a:t>
            </a:r>
            <a:r>
              <a:rPr lang="zh-TW" altLang="en-US" sz="1200" dirty="0"/>
              <a:t>會員取消 </a:t>
            </a:r>
            <a:r>
              <a:rPr lang="en-US" altLang="zh-TW" sz="1200" dirty="0"/>
              <a:t>MSO</a:t>
            </a:r>
            <a:r>
              <a:rPr lang="zh-TW" altLang="en-US" sz="1200" dirty="0"/>
              <a:t>，在其會員資格到期前仍保持 </a:t>
            </a:r>
            <a:r>
              <a:rPr lang="en-US" altLang="zh-TW" sz="1200" dirty="0"/>
              <a:t>PC+ </a:t>
            </a:r>
            <a:r>
              <a:rPr lang="zh-TW" altLang="en-US" sz="1200" dirty="0"/>
              <a:t>身分，但將無法享受會員價。若到期時未支付續約費，則會從 </a:t>
            </a:r>
            <a:r>
              <a:rPr lang="en-US" altLang="zh-TW" sz="1200" dirty="0"/>
              <a:t>PC+ </a:t>
            </a:r>
            <a:r>
              <a:rPr lang="zh-TW" altLang="en-US" sz="1200" dirty="0"/>
              <a:t>會員降級為零售客戶。</a:t>
            </a:r>
          </a:p>
          <a:p>
            <a:pPr marL="540000" indent="-540000" fontAlgn="base">
              <a:spcAft>
                <a:spcPts val="0"/>
              </a:spcAft>
              <a:buNone/>
            </a:pPr>
            <a:r>
              <a:rPr lang="en-US" altLang="zh-TW" sz="1200" b="1" dirty="0">
                <a:solidFill>
                  <a:schemeClr val="accent3"/>
                </a:solidFill>
              </a:rPr>
              <a:t>Q9	</a:t>
            </a:r>
            <a:r>
              <a:rPr lang="zh-TW" altLang="en-US" sz="1200" b="1" dirty="0">
                <a:solidFill>
                  <a:schemeClr val="accent3"/>
                </a:solidFill>
              </a:rPr>
              <a:t>如果現有的零售客戶建立了 </a:t>
            </a:r>
            <a:r>
              <a:rPr lang="en-US" altLang="zh-TW" sz="1200" b="1" dirty="0">
                <a:solidFill>
                  <a:schemeClr val="accent3"/>
                </a:solidFill>
              </a:rPr>
              <a:t>MSO </a:t>
            </a:r>
            <a:r>
              <a:rPr lang="zh-TW" altLang="en-US" sz="1200" b="1" dirty="0">
                <a:solidFill>
                  <a:schemeClr val="accent3"/>
                </a:solidFill>
              </a:rPr>
              <a:t>並支付 </a:t>
            </a:r>
            <a:r>
              <a:rPr lang="en-US" altLang="zh-TW" sz="1200" b="1" dirty="0">
                <a:solidFill>
                  <a:schemeClr val="accent3"/>
                </a:solidFill>
              </a:rPr>
              <a:t>25 </a:t>
            </a:r>
            <a:r>
              <a:rPr lang="zh-TW" altLang="en-US" sz="1200" b="1" dirty="0">
                <a:solidFill>
                  <a:schemeClr val="accent3"/>
                </a:solidFill>
              </a:rPr>
              <a:t>美元的註冊費，會發生什麼事？</a:t>
            </a:r>
          </a:p>
          <a:p>
            <a:pPr marL="540000" indent="-540000" fontAlgn="base">
              <a:spcAft>
                <a:spcPts val="1200"/>
              </a:spcAft>
              <a:buNone/>
            </a:pPr>
            <a:r>
              <a:rPr lang="en-US" altLang="zh-TW" sz="1200" dirty="0"/>
              <a:t>A9	</a:t>
            </a:r>
            <a:r>
              <a:rPr lang="zh-TW" altLang="en-US" sz="1200" dirty="0"/>
              <a:t>他們將升級為 </a:t>
            </a:r>
            <a:r>
              <a:rPr lang="en-US" altLang="zh-TW" sz="1200" dirty="0"/>
              <a:t>PC+ </a:t>
            </a:r>
            <a:r>
              <a:rPr lang="zh-TW" altLang="en-US" sz="1200" dirty="0"/>
              <a:t>會員。</a:t>
            </a:r>
          </a:p>
          <a:p>
            <a:pPr marL="540000" indent="-540000" fontAlgn="base">
              <a:spcAft>
                <a:spcPts val="0"/>
              </a:spcAft>
              <a:buNone/>
            </a:pPr>
            <a:r>
              <a:rPr lang="en-US" altLang="zh-TW" sz="1200" b="1" dirty="0">
                <a:solidFill>
                  <a:schemeClr val="accent3"/>
                </a:solidFill>
              </a:rPr>
              <a:t>Q10	</a:t>
            </a:r>
            <a:r>
              <a:rPr lang="zh-TW" altLang="en-US" sz="1200" b="1" dirty="0">
                <a:solidFill>
                  <a:schemeClr val="accent3"/>
                </a:solidFill>
              </a:rPr>
              <a:t>年度續約費可以退還嗎？</a:t>
            </a:r>
          </a:p>
          <a:p>
            <a:pPr marL="540000" indent="-540000" fontAlgn="base">
              <a:spcAft>
                <a:spcPts val="1200"/>
              </a:spcAft>
              <a:buNone/>
            </a:pPr>
            <a:r>
              <a:rPr lang="en-US" altLang="zh-TW" sz="1200" dirty="0"/>
              <a:t>A10	25 </a:t>
            </a:r>
            <a:r>
              <a:rPr lang="zh-TW" altLang="en-US" sz="1200" dirty="0"/>
              <a:t>美元的續約費概不退還。系統會在到期前寄送電子郵件提醒客戶是否需要續約。</a:t>
            </a:r>
          </a:p>
          <a:p>
            <a:pPr marL="540000" indent="-540000" fontAlgn="base">
              <a:spcAft>
                <a:spcPts val="0"/>
              </a:spcAft>
              <a:buNone/>
            </a:pPr>
            <a:r>
              <a:rPr lang="en-US" altLang="zh-TW" sz="1200" b="1" dirty="0">
                <a:solidFill>
                  <a:schemeClr val="accent3"/>
                </a:solidFill>
              </a:rPr>
              <a:t>Q11	</a:t>
            </a:r>
            <a:r>
              <a:rPr lang="zh-TW" altLang="en-US" sz="1200" b="1" dirty="0">
                <a:solidFill>
                  <a:schemeClr val="accent3"/>
                </a:solidFill>
              </a:rPr>
              <a:t>若一名 </a:t>
            </a:r>
            <a:r>
              <a:rPr lang="en-US" altLang="zh-TW" sz="1200" b="1" dirty="0">
                <a:solidFill>
                  <a:schemeClr val="accent3"/>
                </a:solidFill>
              </a:rPr>
              <a:t>PC </a:t>
            </a:r>
            <a:r>
              <a:rPr lang="zh-TW" altLang="en-US" sz="1200" b="1" dirty="0">
                <a:solidFill>
                  <a:schemeClr val="accent3"/>
                </a:solidFill>
              </a:rPr>
              <a:t>會員在一年中漏掉或跳過某些月份，是否仍能保留 </a:t>
            </a:r>
            <a:r>
              <a:rPr lang="en-US" altLang="zh-TW" sz="1200" b="1" dirty="0">
                <a:solidFill>
                  <a:schemeClr val="accent3"/>
                </a:solidFill>
              </a:rPr>
              <a:t>PC </a:t>
            </a:r>
            <a:r>
              <a:rPr lang="zh-TW" altLang="en-US" sz="1200" b="1" dirty="0">
                <a:solidFill>
                  <a:schemeClr val="accent3"/>
                </a:solidFill>
              </a:rPr>
              <a:t>的福利？</a:t>
            </a:r>
          </a:p>
          <a:p>
            <a:pPr marL="540000" indent="-540000" fontAlgn="base">
              <a:spcAft>
                <a:spcPts val="1200"/>
              </a:spcAft>
              <a:buNone/>
            </a:pPr>
            <a:r>
              <a:rPr lang="en-US" altLang="zh-TW" sz="1200" dirty="0"/>
              <a:t>A11	</a:t>
            </a:r>
            <a:r>
              <a:rPr lang="zh-TW" altLang="en-US" sz="1200" dirty="0"/>
              <a:t>優選客戶 </a:t>
            </a:r>
            <a:r>
              <a:rPr lang="en-US" altLang="zh-TW" sz="1200" dirty="0"/>
              <a:t>(PC) </a:t>
            </a:r>
            <a:r>
              <a:rPr lang="zh-TW" altLang="en-US" sz="1200" dirty="0"/>
              <a:t>在連續的 </a:t>
            </a:r>
            <a:r>
              <a:rPr lang="en-US" altLang="zh-TW" sz="1200" dirty="0"/>
              <a:t>12 </a:t>
            </a:r>
            <a:r>
              <a:rPr lang="zh-TW" altLang="en-US" sz="1200" dirty="0"/>
              <a:t>個月內，可以取消或跳過 </a:t>
            </a:r>
            <a:r>
              <a:rPr lang="en-US" altLang="zh-TW" sz="1200" dirty="0"/>
              <a:t>2 </a:t>
            </a:r>
            <a:r>
              <a:rPr lang="zh-TW" altLang="en-US" sz="1200" dirty="0"/>
              <a:t>次 </a:t>
            </a:r>
            <a:r>
              <a:rPr lang="en-US" altLang="zh-TW" sz="1200" dirty="0"/>
              <a:t>MSO </a:t>
            </a:r>
            <a:r>
              <a:rPr lang="zh-TW" altLang="en-US" sz="1200" dirty="0"/>
              <a:t>而仍保留其 </a:t>
            </a:r>
            <a:r>
              <a:rPr lang="en-US" altLang="zh-TW" sz="1200" dirty="0"/>
              <a:t>PC </a:t>
            </a:r>
            <a:r>
              <a:rPr lang="zh-TW" altLang="en-US" sz="1200" dirty="0"/>
              <a:t>資格。這 </a:t>
            </a:r>
            <a:r>
              <a:rPr lang="en-US" altLang="zh-TW" sz="1200" dirty="0"/>
              <a:t>12 </a:t>
            </a:r>
            <a:r>
              <a:rPr lang="zh-TW" altLang="en-US" sz="1200" dirty="0"/>
              <a:t>個月自首次建立符合資格的訂單之日起算。如果在這段期間退貨超過 </a:t>
            </a:r>
            <a:r>
              <a:rPr lang="en-US" altLang="zh-TW" sz="1200" dirty="0"/>
              <a:t>2 </a:t>
            </a:r>
            <a:r>
              <a:rPr lang="zh-TW" altLang="en-US" sz="1200" dirty="0"/>
              <a:t>筆，累計訂單計數將重置為 </a:t>
            </a:r>
            <a:r>
              <a:rPr lang="en-US" altLang="zh-TW" sz="1200" dirty="0"/>
              <a:t>0</a:t>
            </a:r>
            <a:r>
              <a:rPr lang="zh-TW" altLang="en-US" sz="1200" dirty="0"/>
              <a:t>。然而，重置為 </a:t>
            </a:r>
            <a:r>
              <a:rPr lang="en-US" altLang="zh-TW" sz="1200" dirty="0"/>
              <a:t>0 </a:t>
            </a:r>
            <a:r>
              <a:rPr lang="zh-TW" altLang="en-US" sz="1200" dirty="0"/>
              <a:t>時並不會重新開始寄送試用包，而是從上次符合資格的狀態繼續往下推算。</a:t>
            </a:r>
            <a:endParaRPr lang="zh-TW" altLang="en-US" sz="1200" b="1" dirty="0">
              <a:solidFill>
                <a:schemeClr val="accent3"/>
              </a:solidFill>
            </a:endParaRP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ja-JP" altLang="en-US" dirty="0">
                <a:solidFill>
                  <a:schemeClr val="accent3"/>
                </a:solidFill>
              </a:rPr>
              <a:t>常見問題 </a:t>
            </a:r>
            <a:endParaRPr lang="en-IE" dirty="0">
              <a:solidFill>
                <a:schemeClr val="accent3"/>
              </a:solidFill>
            </a:endParaRP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fontAlgn="base">
              <a:spcAft>
                <a:spcPts val="0"/>
              </a:spcAft>
              <a:buNone/>
            </a:pPr>
            <a:r>
              <a:rPr lang="en-US" altLang="zh-TW" sz="1200" b="1" dirty="0">
                <a:solidFill>
                  <a:schemeClr val="accent3"/>
                </a:solidFill>
              </a:rPr>
              <a:t>Q12	</a:t>
            </a:r>
            <a:r>
              <a:rPr lang="zh-TW" altLang="en-US" sz="1200" b="1" dirty="0">
                <a:solidFill>
                  <a:schemeClr val="accent3"/>
                </a:solidFill>
              </a:rPr>
              <a:t>在分享計劃 </a:t>
            </a:r>
            <a:r>
              <a:rPr lang="en-US" altLang="zh-TW" sz="1200" b="1" dirty="0">
                <a:solidFill>
                  <a:schemeClr val="accent3"/>
                </a:solidFill>
              </a:rPr>
              <a:t>(Share Program) </a:t>
            </a:r>
            <a:r>
              <a:rPr lang="zh-TW" altLang="en-US" sz="1200" b="1" dirty="0">
                <a:solidFill>
                  <a:schemeClr val="accent3"/>
                </a:solidFill>
              </a:rPr>
              <a:t>中，</a:t>
            </a:r>
            <a:r>
              <a:rPr lang="en-US" altLang="zh-TW" sz="1200" b="1" dirty="0">
                <a:solidFill>
                  <a:schemeClr val="accent3"/>
                </a:solidFill>
              </a:rPr>
              <a:t>PC+ </a:t>
            </a:r>
            <a:r>
              <a:rPr lang="zh-TW" altLang="en-US" sz="1200" b="1" dirty="0">
                <a:solidFill>
                  <a:schemeClr val="accent3"/>
                </a:solidFill>
              </a:rPr>
              <a:t>會員一個月內可以獲得多於一次的 </a:t>
            </a:r>
            <a:r>
              <a:rPr lang="en-US" altLang="zh-TW" sz="1200" b="1" dirty="0">
                <a:solidFill>
                  <a:schemeClr val="accent3"/>
                </a:solidFill>
              </a:rPr>
              <a:t>100 </a:t>
            </a:r>
            <a:r>
              <a:rPr lang="zh-TW" altLang="en-US" sz="1200" b="1" dirty="0">
                <a:solidFill>
                  <a:schemeClr val="accent3"/>
                </a:solidFill>
              </a:rPr>
              <a:t>美元產品紅利點數嗎？</a:t>
            </a:r>
          </a:p>
          <a:p>
            <a:pPr marL="540000" indent="-540000" fontAlgn="base">
              <a:spcAft>
                <a:spcPts val="1200"/>
              </a:spcAft>
              <a:buNone/>
            </a:pPr>
            <a:r>
              <a:rPr lang="en-US" altLang="zh-TW" sz="1200" dirty="0"/>
              <a:t>A12	</a:t>
            </a:r>
            <a:r>
              <a:rPr lang="zh-TW" altLang="en-US" sz="1200" dirty="0"/>
              <a:t>可以！如果 </a:t>
            </a:r>
            <a:r>
              <a:rPr lang="en-US" altLang="zh-TW" sz="1200" dirty="0"/>
              <a:t>PC+ </a:t>
            </a:r>
            <a:r>
              <a:rPr lang="zh-TW" altLang="en-US" sz="1200" dirty="0"/>
              <a:t>會員推薦的更多客戶在當月購買更多產品，該會員就可累積更多點數，沒有上限。</a:t>
            </a:r>
          </a:p>
          <a:p>
            <a:pPr marL="540000" indent="-540000" fontAlgn="base">
              <a:spcAft>
                <a:spcPts val="0"/>
              </a:spcAft>
              <a:buNone/>
            </a:pPr>
            <a:r>
              <a:rPr lang="en-US" altLang="zh-TW" sz="1200" b="1" dirty="0">
                <a:solidFill>
                  <a:schemeClr val="accent3"/>
                </a:solidFill>
              </a:rPr>
              <a:t>Q13	PC+ </a:t>
            </a:r>
            <a:r>
              <a:rPr lang="zh-TW" altLang="en-US" sz="1200" b="1" dirty="0">
                <a:solidFill>
                  <a:schemeClr val="accent3"/>
                </a:solidFill>
              </a:rPr>
              <a:t>會員的分享計劃點數會自動用於訂單嗎？</a:t>
            </a:r>
          </a:p>
          <a:p>
            <a:pPr marL="540000" indent="-540000" fontAlgn="base">
              <a:spcAft>
                <a:spcPts val="1200"/>
              </a:spcAft>
              <a:buNone/>
            </a:pPr>
            <a:r>
              <a:rPr lang="en-US" altLang="zh-TW" sz="1200" dirty="0"/>
              <a:t>A13	</a:t>
            </a:r>
            <a:r>
              <a:rPr lang="zh-TW" altLang="en-US" sz="1200" dirty="0"/>
              <a:t>會的。現在不需要特別設定就能自動使用分享計劃所累積的點數。</a:t>
            </a:r>
          </a:p>
          <a:p>
            <a:pPr marL="540000" indent="-540000" fontAlgn="base">
              <a:spcAft>
                <a:spcPts val="0"/>
              </a:spcAft>
              <a:buNone/>
            </a:pPr>
            <a:r>
              <a:rPr lang="en-US" altLang="zh-TW" sz="1200" b="1" dirty="0">
                <a:solidFill>
                  <a:schemeClr val="accent3"/>
                </a:solidFill>
              </a:rPr>
              <a:t>Q14	</a:t>
            </a:r>
            <a:r>
              <a:rPr lang="zh-TW" altLang="en-US" sz="1200" b="1" dirty="0">
                <a:solidFill>
                  <a:schemeClr val="accent3"/>
                </a:solidFill>
              </a:rPr>
              <a:t>這些紅利點數有到期日嗎？還是可以隨時使用？</a:t>
            </a:r>
          </a:p>
          <a:p>
            <a:pPr marL="540000" indent="-540000" fontAlgn="base">
              <a:spcAft>
                <a:spcPts val="1200"/>
              </a:spcAft>
              <a:buNone/>
            </a:pPr>
            <a:r>
              <a:rPr lang="en-US" altLang="zh-TW" sz="1200" dirty="0"/>
              <a:t>A14	</a:t>
            </a:r>
            <a:r>
              <a:rPr lang="zh-TW" altLang="en-US" sz="1200" dirty="0"/>
              <a:t>點數會在兩個月後到期。</a:t>
            </a:r>
          </a:p>
          <a:p>
            <a:pPr marL="540000" indent="-540000" fontAlgn="base">
              <a:spcAft>
                <a:spcPts val="0"/>
              </a:spcAft>
              <a:buNone/>
            </a:pPr>
            <a:r>
              <a:rPr lang="en-US" altLang="zh-TW" sz="1200" b="1" dirty="0">
                <a:solidFill>
                  <a:schemeClr val="accent3"/>
                </a:solidFill>
              </a:rPr>
              <a:t>Q15	</a:t>
            </a:r>
            <a:r>
              <a:rPr lang="zh-TW" altLang="en-US" sz="1200" b="1" dirty="0">
                <a:solidFill>
                  <a:schemeClr val="accent3"/>
                </a:solidFill>
              </a:rPr>
              <a:t>在分享計劃中，符合資格訂單的判定標準是什麼？</a:t>
            </a:r>
          </a:p>
          <a:p>
            <a:pPr marL="540000" indent="-540000" fontAlgn="base">
              <a:spcAft>
                <a:spcPts val="1200"/>
              </a:spcAft>
              <a:buNone/>
            </a:pPr>
            <a:r>
              <a:rPr lang="en-US" altLang="zh-TW" sz="1200" dirty="0"/>
              <a:t>A15	</a:t>
            </a:r>
            <a:r>
              <a:rPr lang="zh-TW" altLang="en-US" sz="1200" dirty="0"/>
              <a:t>只要被推薦的客戶訂單具有 </a:t>
            </a:r>
            <a:r>
              <a:rPr lang="en-US" altLang="zh-TW" sz="1200" dirty="0"/>
              <a:t>BV </a:t>
            </a:r>
            <a:r>
              <a:rPr lang="zh-TW" altLang="en-US" sz="1200" dirty="0"/>
              <a:t>值 ，該訂單即算作一筆符合資格的訂單。</a:t>
            </a:r>
          </a:p>
          <a:p>
            <a:pPr marL="540000" indent="-540000" fontAlgn="base">
              <a:spcAft>
                <a:spcPts val="0"/>
              </a:spcAft>
              <a:buNone/>
            </a:pPr>
            <a:r>
              <a:rPr lang="en-US" altLang="zh-TW" sz="1200" b="1" dirty="0">
                <a:solidFill>
                  <a:schemeClr val="accent3"/>
                </a:solidFill>
              </a:rPr>
              <a:t>Q16	</a:t>
            </a:r>
            <a:r>
              <a:rPr lang="zh-TW" altLang="en-US" sz="1200" b="1" dirty="0">
                <a:solidFill>
                  <a:schemeClr val="accent3"/>
                </a:solidFill>
              </a:rPr>
              <a:t>分享計劃的點數只能用於貼片嗎？</a:t>
            </a:r>
          </a:p>
          <a:p>
            <a:pPr marL="540000" indent="-540000" fontAlgn="base">
              <a:spcAft>
                <a:spcPts val="1200"/>
              </a:spcAft>
              <a:buNone/>
            </a:pPr>
            <a:r>
              <a:rPr lang="en-US" altLang="zh-TW" sz="1200" dirty="0"/>
              <a:t>A16	</a:t>
            </a:r>
            <a:r>
              <a:rPr lang="zh-TW" altLang="en-US" sz="1200" dirty="0"/>
              <a:t>不再局限於此。現在，分享計劃的點數可以用於任何項目。</a:t>
            </a:r>
          </a:p>
          <a:p>
            <a:pPr marL="540000" indent="-540000" fontAlgn="base">
              <a:spcAft>
                <a:spcPts val="0"/>
              </a:spcAft>
              <a:buNone/>
            </a:pPr>
            <a:r>
              <a:rPr lang="en-US" altLang="zh-TW" sz="1200" b="1" dirty="0">
                <a:solidFill>
                  <a:schemeClr val="accent3"/>
                </a:solidFill>
              </a:rPr>
              <a:t>Q17	</a:t>
            </a:r>
            <a:r>
              <a:rPr lang="zh-TW" altLang="en-US" sz="1200" b="1" dirty="0">
                <a:solidFill>
                  <a:schemeClr val="accent3"/>
                </a:solidFill>
              </a:rPr>
              <a:t>現有 </a:t>
            </a:r>
            <a:r>
              <a:rPr lang="en-US" altLang="zh-TW" sz="1200" b="1" dirty="0">
                <a:solidFill>
                  <a:schemeClr val="accent3"/>
                </a:solidFill>
              </a:rPr>
              <a:t>PC / PC+ </a:t>
            </a:r>
            <a:r>
              <a:rPr lang="zh-TW" altLang="en-US" sz="1200" b="1" dirty="0">
                <a:solidFill>
                  <a:schemeClr val="accent3"/>
                </a:solidFill>
              </a:rPr>
              <a:t>會員在新計劃上線後，是否能從原計劃的忠誠獎勵進度接續，還是要重新開始？</a:t>
            </a:r>
          </a:p>
          <a:p>
            <a:pPr marL="540000" indent="-540000" fontAlgn="base">
              <a:spcAft>
                <a:spcPts val="1200"/>
              </a:spcAft>
              <a:buNone/>
            </a:pPr>
            <a:r>
              <a:rPr lang="en-US" altLang="zh-TW" sz="1200" dirty="0"/>
              <a:t>A17	</a:t>
            </a:r>
            <a:r>
              <a:rPr lang="zh-TW" altLang="en-US" sz="1200" dirty="0"/>
              <a:t>當新計劃開始時，現行的獎勵計劃將歸零，所有人會在新計劃中重新開始累計。</a:t>
            </a:r>
          </a:p>
          <a:p>
            <a:pPr marL="540000" indent="-540000" fontAlgn="base">
              <a:spcAft>
                <a:spcPts val="0"/>
              </a:spcAft>
              <a:buNone/>
            </a:pPr>
            <a:r>
              <a:rPr lang="en-US" altLang="zh-TW" sz="1200" b="1" dirty="0">
                <a:solidFill>
                  <a:schemeClr val="accent3"/>
                </a:solidFill>
              </a:rPr>
              <a:t>Q18	</a:t>
            </a:r>
            <a:r>
              <a:rPr lang="zh-TW" altLang="en-US" sz="1200" b="1" dirty="0">
                <a:solidFill>
                  <a:schemeClr val="accent3"/>
                </a:solidFill>
              </a:rPr>
              <a:t>在最後一個忠誠試用品獎勵階段，他們可選擇任何 </a:t>
            </a:r>
            <a:r>
              <a:rPr lang="en-US" altLang="zh-TW" sz="1200" b="1" dirty="0" err="1">
                <a:solidFill>
                  <a:schemeClr val="accent3"/>
                </a:solidFill>
              </a:rPr>
              <a:t>Alavida</a:t>
            </a:r>
            <a:r>
              <a:rPr lang="en-US" altLang="zh-TW" sz="1200" b="1" dirty="0">
                <a:solidFill>
                  <a:schemeClr val="accent3"/>
                </a:solidFill>
              </a:rPr>
              <a:t> </a:t>
            </a:r>
            <a:r>
              <a:rPr lang="zh-TW" altLang="en-US" sz="1200" b="1" dirty="0">
                <a:solidFill>
                  <a:schemeClr val="accent3"/>
                </a:solidFill>
              </a:rPr>
              <a:t>的產品（例如：貼片、日霜、夜霜、眼霜）嗎？</a:t>
            </a:r>
          </a:p>
          <a:p>
            <a:pPr marL="540000" indent="-540000" fontAlgn="base">
              <a:spcAft>
                <a:spcPts val="1200"/>
              </a:spcAft>
              <a:buNone/>
            </a:pPr>
            <a:r>
              <a:rPr lang="en-US" altLang="zh-TW" sz="1200" dirty="0"/>
              <a:t>A18	</a:t>
            </a:r>
            <a:r>
              <a:rPr lang="zh-TW" altLang="en-US" sz="1200" dirty="0"/>
              <a:t>可以。</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371</TotalTime>
  <Words>2677</Words>
  <Application>Microsoft Office PowerPoint</Application>
  <PresentationFormat>Widescreen</PresentationFormat>
  <Paragraphs>105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Cabin</vt:lpstr>
      <vt:lpstr>Wingdings</vt:lpstr>
      <vt:lpstr>Office Theme</vt:lpstr>
      <vt:lpstr>PowerPoint Presentation</vt:lpstr>
      <vt:lpstr>2025 年優選客戶（PC）/ 優選客戶升等（PC+）方案變更摘要</vt:lpstr>
      <vt:lpstr>維持不變的項目</vt:lpstr>
      <vt:lpstr>忠誠試用品獎勵</vt:lpstr>
      <vt:lpstr>優選客戶忠誠試用品發放規則</vt:lpstr>
      <vt:lpstr>優選客戶升等（PC+）忠誠試用品獎勵發放規則</vt:lpstr>
      <vt:lpstr>PC+ 會員分享計畫 (Share Program)升級</vt:lpstr>
      <vt:lpstr>PC+ 會員分享計畫 (Share Program)升級</vt:lpstr>
      <vt:lpstr>常見問題 </vt:lpstr>
      <vt:lpstr>常見問題 </vt:lpstr>
      <vt:lpstr>常見問題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12</cp:revision>
  <dcterms:created xsi:type="dcterms:W3CDTF">2025-03-12T11:45:21Z</dcterms:created>
  <dcterms:modified xsi:type="dcterms:W3CDTF">2025-04-01T17:05:13Z</dcterms:modified>
</cp:coreProperties>
</file>